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6" r:id="rId2"/>
    <p:sldId id="287" r:id="rId3"/>
    <p:sldId id="257" r:id="rId4"/>
    <p:sldId id="288" r:id="rId5"/>
    <p:sldId id="258" r:id="rId6"/>
    <p:sldId id="259" r:id="rId7"/>
    <p:sldId id="260"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46C4402-4CBF-4516-992C-1CEF8D6AFA99}" type="datetimeFigureOut">
              <a:rPr lang="ru-RU" smtClean="0"/>
              <a:pPr/>
              <a:t>14.09.2021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2121F7-D52B-4984-B154-0ABEEB7A68A7}"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46C4402-4CBF-4516-992C-1CEF8D6AFA99}" type="datetimeFigureOut">
              <a:rPr lang="ru-RU" smtClean="0"/>
              <a:pPr/>
              <a:t>14.09.2021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2121F7-D52B-4984-B154-0ABEEB7A68A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46C4402-4CBF-4516-992C-1CEF8D6AFA99}" type="datetimeFigureOut">
              <a:rPr lang="ru-RU" smtClean="0"/>
              <a:pPr/>
              <a:t>14.09.2021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2121F7-D52B-4984-B154-0ABEEB7A68A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46C4402-4CBF-4516-992C-1CEF8D6AFA99}" type="datetimeFigureOut">
              <a:rPr lang="ru-RU" smtClean="0"/>
              <a:pPr/>
              <a:t>14.09.2021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2121F7-D52B-4984-B154-0ABEEB7A68A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46C4402-4CBF-4516-992C-1CEF8D6AFA99}" type="datetimeFigureOut">
              <a:rPr lang="ru-RU" smtClean="0"/>
              <a:pPr/>
              <a:t>14.09.2021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2121F7-D52B-4984-B154-0ABEEB7A68A7}"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46C4402-4CBF-4516-992C-1CEF8D6AFA99}" type="datetimeFigureOut">
              <a:rPr lang="ru-RU" smtClean="0"/>
              <a:pPr/>
              <a:t>14.09.2021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62121F7-D52B-4984-B154-0ABEEB7A68A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46C4402-4CBF-4516-992C-1CEF8D6AFA99}" type="datetimeFigureOut">
              <a:rPr lang="ru-RU" smtClean="0"/>
              <a:pPr/>
              <a:t>14.09.2021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62121F7-D52B-4984-B154-0ABEEB7A68A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46C4402-4CBF-4516-992C-1CEF8D6AFA99}" type="datetimeFigureOut">
              <a:rPr lang="ru-RU" smtClean="0"/>
              <a:pPr/>
              <a:t>14.09.2021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62121F7-D52B-4984-B154-0ABEEB7A68A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46C4402-4CBF-4516-992C-1CEF8D6AFA99}" type="datetimeFigureOut">
              <a:rPr lang="ru-RU" smtClean="0"/>
              <a:pPr/>
              <a:t>14.09.2021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62121F7-D52B-4984-B154-0ABEEB7A68A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6C4402-4CBF-4516-992C-1CEF8D6AFA99}" type="datetimeFigureOut">
              <a:rPr lang="ru-RU" smtClean="0"/>
              <a:pPr/>
              <a:t>14.09.2021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62121F7-D52B-4984-B154-0ABEEB7A68A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6C4402-4CBF-4516-992C-1CEF8D6AFA99}" type="datetimeFigureOut">
              <a:rPr lang="ru-RU" smtClean="0"/>
              <a:pPr/>
              <a:t>14.09.2021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62121F7-D52B-4984-B154-0ABEEB7A68A7}"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6C4402-4CBF-4516-992C-1CEF8D6AFA99}" type="datetimeFigureOut">
              <a:rPr lang="ru-RU" smtClean="0"/>
              <a:pPr/>
              <a:t>14.09.2021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2121F7-D52B-4984-B154-0ABEEB7A68A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hyperlink" Target="http://www.tabor24.com.ua/WEBER-SRX-75D-%D0%B3%D1%80%D1%83%D0%BD%D1%82%D0%BE%D1%83%D0%BF%D0%BB%D0%BE%D1%82%D0%BD%D1%8F%D1%8E%D1%89%D0%B0%D1%8F-%D0%BC%D0%B0%D1%88%D0%B8%D0%BD%D0%B0-%D1%82%D1%80%D0%B0%D0%BC%D0%B1%D1%83%D1%8E%D1%89%D0%B0%D1%8F-%D0%BC%D0%B0%D1%88%D0%B8%D0%BD%D0%B0/o/71195" TargetMode="External"/><Relationship Id="rId13" Type="http://schemas.openxmlformats.org/officeDocument/2006/relationships/image" Target="../media/image9.png"/><Relationship Id="rId3" Type="http://schemas.openxmlformats.org/officeDocument/2006/relationships/image" Target="../media/image2.jpeg"/><Relationship Id="rId7" Type="http://schemas.openxmlformats.org/officeDocument/2006/relationships/image" Target="../media/image5.jpeg"/><Relationship Id="rId12" Type="http://schemas.openxmlformats.org/officeDocument/2006/relationships/image" Target="../media/image8.png"/><Relationship Id="rId2" Type="http://schemas.openxmlformats.org/officeDocument/2006/relationships/hyperlink" Target="http://www.tabor24.com.ua/WEBER-CR-1-R-%D0%B3%D1%80%D1%83%D0%BD%D1%82%D0%BE%D1%83%D0%BF%D0%BB%D0%BE%D1%82%D0%BD%D1%8F%D1%8E%D1%89%D0%B0%D1%8F-%D0%BC%D0%B0%D1%88%D0%B8%D0%BD%D0%B0-%D1%82%D1%80%D0%B0%D0%BC%D0%B1%D1%83%D1%8E%D1%89%D0%B0%D1%8F-%D0%BC%D0%B0%D1%88%D0%B8%D0%BD%D0%B0/o/71151" TargetMode="External"/><Relationship Id="rId1" Type="http://schemas.openxmlformats.org/officeDocument/2006/relationships/slideLayout" Target="../slideLayouts/slideLayout1.xml"/><Relationship Id="rId6" Type="http://schemas.openxmlformats.org/officeDocument/2006/relationships/hyperlink" Target="http://www.tabor24.com.ua/AMMANN-Rammax-RW-1504-HFK-2001-%D0%B3%D1%80%D1%83%D0%BD%D1%82%D0%BE%D1%83%D0%BF%D0%BB%D0%BE%D1%82%D0%BD%D1%8F%D1%8E%D1%89%D0%B0%D1%8F-%D0%BC%D0%B0%D1%88%D0%B8%D0%BD%D0%B0-%D1%82%D1%80%D0%B0%D0%BC%D0%B1%D1%83%D1%8E%D1%89%D0%B0%D1%8F-%D0%BC%D0%B0%D1%88%D0%B8%D0%BD%D0%B0/o/72109" TargetMode="External"/><Relationship Id="rId11" Type="http://schemas.openxmlformats.org/officeDocument/2006/relationships/image" Target="../media/image7.jpeg"/><Relationship Id="rId5" Type="http://schemas.openxmlformats.org/officeDocument/2006/relationships/image" Target="../media/image4.jpeg"/><Relationship Id="rId15" Type="http://schemas.openxmlformats.org/officeDocument/2006/relationships/image" Target="../media/image11.png"/><Relationship Id="rId10" Type="http://schemas.openxmlformats.org/officeDocument/2006/relationships/hyperlink" Target="http://www.tabor24.com.ua/Zageszczarka-do-koparki-%D0%B3%D1%80%D1%83%D0%BD%D1%82%D0%BE%D1%83%D0%BF%D0%BB%D0%BE%D1%82%D0%BD%D1%8F%D1%8E%D1%89%D0%B0%D1%8F-%D0%BC%D0%B0%D1%88%D0%B8%D0%BD%D0%B0-%D1%82%D1%80%D0%B0%D0%BC%D0%B1%D1%83%D1%8E%D1%89%D0%B0%D1%8F-%D0%BC%D0%B0%D1%88%D0%B8%D0%BD%D0%B0/o/105371" TargetMode="External"/><Relationship Id="rId4" Type="http://schemas.openxmlformats.org/officeDocument/2006/relationships/image" Target="../media/image3.jpeg"/><Relationship Id="rId9" Type="http://schemas.openxmlformats.org/officeDocument/2006/relationships/image" Target="../media/image6.jpeg"/><Relationship Id="rId1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54" name="Rectangle 6"/>
          <p:cNvSpPr>
            <a:spLocks noChangeArrowheads="1"/>
          </p:cNvSpPr>
          <p:nvPr/>
        </p:nvSpPr>
        <p:spPr bwMode="auto">
          <a:xfrm>
            <a:off x="0" y="0"/>
            <a:ext cx="1928794" cy="571480"/>
          </a:xfrm>
          <a:prstGeom prst="rect">
            <a:avLst/>
          </a:prstGeom>
          <a:solidFill>
            <a:srgbClr val="E9EAB4"/>
          </a:solidFill>
          <a:ln w="9525">
            <a:solidFill>
              <a:schemeClr val="tx1"/>
            </a:solidFill>
            <a:miter lim="800000"/>
            <a:headEnd/>
            <a:tailEnd/>
          </a:ln>
          <a:effectLst/>
        </p:spPr>
        <p:txBody>
          <a:bodyPr wrap="none" anchor="ctr"/>
          <a:lstStyle/>
          <a:p>
            <a:pPr algn="ctr"/>
            <a:r>
              <a:rPr lang="ru-RU"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ЛЕКЦИЯ №05-ЗР</a:t>
            </a:r>
            <a:endParaRPr lang="ru-RU"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Times New Roman" pitchFamily="18" charset="0"/>
            </a:endParaRPr>
          </a:p>
        </p:txBody>
      </p:sp>
      <p:sp>
        <p:nvSpPr>
          <p:cNvPr id="5" name="Скругленный прямоугольник 4"/>
          <p:cNvSpPr/>
          <p:nvPr/>
        </p:nvSpPr>
        <p:spPr>
          <a:xfrm>
            <a:off x="163291" y="4000504"/>
            <a:ext cx="8858280" cy="271464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smtClean="0">
              <a:solidFill>
                <a:srgbClr val="002060"/>
              </a:solidFill>
              <a:latin typeface="Times New Roman" pitchFamily="18" charset="0"/>
              <a:cs typeface="Times New Roman" pitchFamily="18" charset="0"/>
            </a:endParaRPr>
          </a:p>
          <a:p>
            <a:pPr algn="ctr"/>
            <a:r>
              <a:rPr lang="ru-RU" b="1" i="1" dirty="0" smtClean="0">
                <a:solidFill>
                  <a:srgbClr val="002060"/>
                </a:solidFill>
              </a:rPr>
              <a:t>ЛИТЕРАТУРА</a:t>
            </a:r>
            <a:r>
              <a:rPr lang="en-US" b="1" i="1" dirty="0" smtClean="0">
                <a:solidFill>
                  <a:srgbClr val="002060"/>
                </a:solidFill>
              </a:rPr>
              <a:t>:</a:t>
            </a:r>
            <a:endParaRPr lang="ru-RU" b="1" i="1" dirty="0" smtClean="0">
              <a:solidFill>
                <a:srgbClr val="002060"/>
              </a:solidFill>
            </a:endParaRPr>
          </a:p>
          <a:p>
            <a:pPr marL="342900" indent="-342900">
              <a:buAutoNum type="arabicPeriod"/>
            </a:pPr>
            <a:r>
              <a:rPr lang="ru-RU" b="1" dirty="0" smtClean="0">
                <a:solidFill>
                  <a:srgbClr val="002060"/>
                </a:solidFill>
              </a:rPr>
              <a:t>Афанасьев, А.А. Технология строительных процессов: </a:t>
            </a:r>
            <a:r>
              <a:rPr lang="ru-RU" b="1" i="1" dirty="0" err="1" smtClean="0">
                <a:solidFill>
                  <a:srgbClr val="002060"/>
                </a:solidFill>
              </a:rPr>
              <a:t>Учеб.для</a:t>
            </a:r>
            <a:r>
              <a:rPr lang="ru-RU" b="1" i="1" dirty="0" smtClean="0">
                <a:solidFill>
                  <a:srgbClr val="002060"/>
                </a:solidFill>
              </a:rPr>
              <a:t> вузов по спец. «</a:t>
            </a:r>
            <a:r>
              <a:rPr lang="ru-RU" b="1" i="1" dirty="0" err="1" smtClean="0">
                <a:solidFill>
                  <a:srgbClr val="002060"/>
                </a:solidFill>
              </a:rPr>
              <a:t>Пром</a:t>
            </a:r>
            <a:r>
              <a:rPr lang="ru-RU" b="1" i="1" dirty="0" smtClean="0">
                <a:solidFill>
                  <a:srgbClr val="002060"/>
                </a:solidFill>
              </a:rPr>
              <a:t>. и </a:t>
            </a:r>
            <a:r>
              <a:rPr lang="ru-RU" b="1" i="1" dirty="0" err="1" smtClean="0">
                <a:solidFill>
                  <a:srgbClr val="002060"/>
                </a:solidFill>
              </a:rPr>
              <a:t>гражд</a:t>
            </a:r>
            <a:r>
              <a:rPr lang="ru-RU" b="1" i="1" dirty="0" smtClean="0">
                <a:solidFill>
                  <a:srgbClr val="002060"/>
                </a:solidFill>
              </a:rPr>
              <a:t>. </a:t>
            </a:r>
            <a:r>
              <a:rPr lang="ru-RU" b="1" i="1" dirty="0" err="1" smtClean="0">
                <a:solidFill>
                  <a:srgbClr val="002060"/>
                </a:solidFill>
              </a:rPr>
              <a:t>стр-во</a:t>
            </a:r>
            <a:r>
              <a:rPr lang="ru-RU" b="1" i="1" dirty="0" smtClean="0">
                <a:solidFill>
                  <a:srgbClr val="002060"/>
                </a:solidFill>
              </a:rPr>
              <a:t>» / Под ред. Н.Н.Данилова и О.М.Терентьева. -  </a:t>
            </a:r>
            <a:r>
              <a:rPr lang="ru-RU" b="1" dirty="0" smtClean="0">
                <a:solidFill>
                  <a:srgbClr val="002060"/>
                </a:solidFill>
              </a:rPr>
              <a:t>М., </a:t>
            </a:r>
            <a:r>
              <a:rPr lang="ru-RU" b="1" dirty="0" err="1" smtClean="0">
                <a:solidFill>
                  <a:srgbClr val="002060"/>
                </a:solidFill>
              </a:rPr>
              <a:t>Высш</a:t>
            </a:r>
            <a:r>
              <a:rPr lang="ru-RU" b="1" dirty="0" smtClean="0">
                <a:solidFill>
                  <a:srgbClr val="002060"/>
                </a:solidFill>
              </a:rPr>
              <a:t>. </a:t>
            </a:r>
            <a:r>
              <a:rPr lang="ru-RU" b="1" dirty="0" err="1" smtClean="0">
                <a:solidFill>
                  <a:srgbClr val="002060"/>
                </a:solidFill>
              </a:rPr>
              <a:t>шк</a:t>
            </a:r>
            <a:r>
              <a:rPr lang="ru-RU" b="1" dirty="0" smtClean="0">
                <a:solidFill>
                  <a:srgbClr val="002060"/>
                </a:solidFill>
              </a:rPr>
              <a:t>., 1997.</a:t>
            </a:r>
            <a:r>
              <a:rPr lang="ru-RU" b="1" i="1" dirty="0" smtClean="0">
                <a:solidFill>
                  <a:srgbClr val="002060"/>
                </a:solidFill>
              </a:rPr>
              <a:t> </a:t>
            </a:r>
            <a:endParaRPr lang="ru-RU" b="1" i="1" dirty="0">
              <a:solidFill>
                <a:srgbClr val="002060"/>
              </a:solidFill>
            </a:endParaRPr>
          </a:p>
          <a:p>
            <a:pPr marL="342900" indent="-342900">
              <a:buAutoNum type="arabicPeriod"/>
            </a:pPr>
            <a:r>
              <a:rPr lang="ru-RU" b="1" dirty="0" err="1" smtClean="0">
                <a:solidFill>
                  <a:srgbClr val="002060"/>
                </a:solidFill>
              </a:rPr>
              <a:t>Теличенко</a:t>
            </a:r>
            <a:r>
              <a:rPr lang="ru-RU" b="1" dirty="0" smtClean="0">
                <a:solidFill>
                  <a:srgbClr val="002060"/>
                </a:solidFill>
              </a:rPr>
              <a:t>, В.И. Технология строительных процессов: В 2 ч. </a:t>
            </a:r>
            <a:r>
              <a:rPr lang="ru-RU" b="1" i="1" dirty="0" smtClean="0">
                <a:solidFill>
                  <a:srgbClr val="002060"/>
                </a:solidFill>
              </a:rPr>
              <a:t>Учеб. для строит. вузов</a:t>
            </a:r>
            <a:r>
              <a:rPr lang="ru-RU" b="1" dirty="0" smtClean="0">
                <a:solidFill>
                  <a:srgbClr val="002060"/>
                </a:solidFill>
              </a:rPr>
              <a:t> / </a:t>
            </a:r>
            <a:r>
              <a:rPr lang="ru-RU" b="1" i="1" dirty="0" err="1" smtClean="0">
                <a:solidFill>
                  <a:srgbClr val="002060"/>
                </a:solidFill>
              </a:rPr>
              <a:t>В.И.Теличенко</a:t>
            </a:r>
            <a:r>
              <a:rPr lang="ru-RU" b="1" i="1" dirty="0" smtClean="0">
                <a:solidFill>
                  <a:srgbClr val="002060"/>
                </a:solidFill>
              </a:rPr>
              <a:t>, </a:t>
            </a:r>
            <a:r>
              <a:rPr lang="ru-RU" b="1" i="1" dirty="0" err="1" smtClean="0">
                <a:solidFill>
                  <a:srgbClr val="002060"/>
                </a:solidFill>
              </a:rPr>
              <a:t>А.А.Лапидус</a:t>
            </a:r>
            <a:r>
              <a:rPr lang="ru-RU" b="1" i="1" dirty="0" smtClean="0">
                <a:solidFill>
                  <a:srgbClr val="002060"/>
                </a:solidFill>
              </a:rPr>
              <a:t>, О.М.Терентьев  – </a:t>
            </a:r>
            <a:r>
              <a:rPr lang="ru-RU" b="1" dirty="0" smtClean="0">
                <a:solidFill>
                  <a:srgbClr val="002060"/>
                </a:solidFill>
              </a:rPr>
              <a:t>М.: </a:t>
            </a:r>
            <a:r>
              <a:rPr lang="ru-RU" b="1" dirty="0" err="1" smtClean="0">
                <a:solidFill>
                  <a:srgbClr val="002060"/>
                </a:solidFill>
              </a:rPr>
              <a:t>Высш</a:t>
            </a:r>
            <a:r>
              <a:rPr lang="ru-RU" b="1" dirty="0" smtClean="0">
                <a:solidFill>
                  <a:srgbClr val="002060"/>
                </a:solidFill>
              </a:rPr>
              <a:t>. </a:t>
            </a:r>
            <a:r>
              <a:rPr lang="ru-RU" b="1" dirty="0" err="1" smtClean="0">
                <a:solidFill>
                  <a:srgbClr val="002060"/>
                </a:solidFill>
              </a:rPr>
              <a:t>шк</a:t>
            </a:r>
            <a:r>
              <a:rPr lang="ru-RU" b="1" dirty="0" smtClean="0">
                <a:solidFill>
                  <a:srgbClr val="002060"/>
                </a:solidFill>
              </a:rPr>
              <a:t>., 2002.</a:t>
            </a:r>
          </a:p>
          <a:p>
            <a:pPr marL="342900" indent="-342900"/>
            <a:r>
              <a:rPr lang="ru-RU" b="1" dirty="0" smtClean="0">
                <a:solidFill>
                  <a:srgbClr val="002060"/>
                </a:solidFill>
              </a:rPr>
              <a:t>3.   </a:t>
            </a:r>
            <a:r>
              <a:rPr lang="ru-RU" b="1" dirty="0" err="1" smtClean="0">
                <a:solidFill>
                  <a:srgbClr val="002060"/>
                </a:solidFill>
              </a:rPr>
              <a:t>Атаев</a:t>
            </a:r>
            <a:r>
              <a:rPr lang="ru-RU" b="1" dirty="0" smtClean="0">
                <a:solidFill>
                  <a:srgbClr val="002060"/>
                </a:solidFill>
              </a:rPr>
              <a:t> С.С. Технология строительного производства: Учеб. Для вузов по спец. «</a:t>
            </a:r>
            <a:r>
              <a:rPr lang="ru-RU" b="1" dirty="0" err="1" smtClean="0">
                <a:solidFill>
                  <a:srgbClr val="002060"/>
                </a:solidFill>
              </a:rPr>
              <a:t>Пром</a:t>
            </a:r>
            <a:r>
              <a:rPr lang="ru-RU" b="1" dirty="0" smtClean="0">
                <a:solidFill>
                  <a:srgbClr val="002060"/>
                </a:solidFill>
              </a:rPr>
              <a:t>. И </a:t>
            </a:r>
            <a:r>
              <a:rPr lang="ru-RU" b="1" dirty="0" err="1" smtClean="0">
                <a:solidFill>
                  <a:srgbClr val="002060"/>
                </a:solidFill>
              </a:rPr>
              <a:t>грражд</a:t>
            </a:r>
            <a:r>
              <a:rPr lang="ru-RU" b="1" dirty="0" smtClean="0">
                <a:solidFill>
                  <a:srgbClr val="002060"/>
                </a:solidFill>
              </a:rPr>
              <a:t>. </a:t>
            </a:r>
            <a:r>
              <a:rPr lang="ru-RU" b="1" dirty="0" err="1" smtClean="0">
                <a:solidFill>
                  <a:srgbClr val="002060"/>
                </a:solidFill>
              </a:rPr>
              <a:t>Стро-во</a:t>
            </a:r>
            <a:r>
              <a:rPr lang="ru-RU" b="1" dirty="0" smtClean="0">
                <a:solidFill>
                  <a:srgbClr val="002060"/>
                </a:solidFill>
              </a:rPr>
              <a:t>»/ Н.Н.Данилов, </a:t>
            </a:r>
            <a:r>
              <a:rPr lang="ru-RU" b="1" dirty="0" err="1" smtClean="0">
                <a:solidFill>
                  <a:srgbClr val="002060"/>
                </a:solidFill>
              </a:rPr>
              <a:t>Б.В.Прыкин</a:t>
            </a:r>
            <a:r>
              <a:rPr lang="ru-RU" b="1" dirty="0" smtClean="0">
                <a:solidFill>
                  <a:srgbClr val="002060"/>
                </a:solidFill>
              </a:rPr>
              <a:t>, </a:t>
            </a:r>
            <a:r>
              <a:rPr lang="ru-RU" b="1" dirty="0" err="1" smtClean="0">
                <a:solidFill>
                  <a:srgbClr val="002060"/>
                </a:solidFill>
              </a:rPr>
              <a:t>Т.М.Штоль</a:t>
            </a:r>
            <a:r>
              <a:rPr lang="ru-RU" b="1" dirty="0" smtClean="0">
                <a:solidFill>
                  <a:srgbClr val="002060"/>
                </a:solidFill>
              </a:rPr>
              <a:t> и Э.В.Овчинников – М.: Стройиздат.,1984 </a:t>
            </a:r>
            <a:br>
              <a:rPr lang="ru-RU" b="1" dirty="0" smtClean="0">
                <a:solidFill>
                  <a:srgbClr val="002060"/>
                </a:solidFill>
              </a:rPr>
            </a:br>
            <a:r>
              <a:rPr lang="ru-RU" b="1" dirty="0" smtClean="0">
                <a:solidFill>
                  <a:srgbClr val="002060"/>
                </a:solidFill>
              </a:rPr>
              <a:t>	</a:t>
            </a:r>
            <a:endParaRPr lang="ru-RU" dirty="0" smtClean="0">
              <a:solidFill>
                <a:srgbClr val="002060"/>
              </a:solidFill>
            </a:endParaRPr>
          </a:p>
          <a:p>
            <a:pPr algn="ctr"/>
            <a:endParaRPr lang="ru-RU" b="1" dirty="0">
              <a:solidFill>
                <a:srgbClr val="002060"/>
              </a:solidFill>
              <a:latin typeface="Times New Roman" pitchFamily="18" charset="0"/>
              <a:cs typeface="Times New Roman" pitchFamily="18" charset="0"/>
            </a:endParaRPr>
          </a:p>
        </p:txBody>
      </p:sp>
      <p:sp>
        <p:nvSpPr>
          <p:cNvPr id="6" name="Скругленный прямоугольник 5"/>
          <p:cNvSpPr/>
          <p:nvPr/>
        </p:nvSpPr>
        <p:spPr>
          <a:xfrm>
            <a:off x="1000100" y="1285860"/>
            <a:ext cx="6572296" cy="192882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pPr>
            <a:r>
              <a:rPr kumimoji="0" lang="ru-RU" sz="2000" b="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УПЛОТНЕНИЕ ГРУНТОВ В </a:t>
            </a:r>
            <a:r>
              <a:rPr lang="ru-RU" sz="2000" b="1" dirty="0" smtClean="0">
                <a:solidFill>
                  <a:srgbClr val="FF0000"/>
                </a:solidFill>
                <a:latin typeface="Times New Roman" pitchFamily="18" charset="0"/>
                <a:ea typeface="Times New Roman" pitchFamily="18" charset="0"/>
                <a:cs typeface="Times New Roman" pitchFamily="18" charset="0"/>
              </a:rPr>
              <a:t>КОТЛОВАНАХ С </a:t>
            </a:r>
            <a:r>
              <a:rPr kumimoji="0" lang="ru-RU" sz="2000" b="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ПОДЗЕМНЫМИ КОНСТРУКЦИЯМИ</a:t>
            </a:r>
            <a:endParaRPr kumimoji="0" lang="ru-RU" sz="2000" b="1"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descr="C:\Documents and Settings\AGoltsev\Рабочий стол\Без имени-2копирование.jpg"/>
          <p:cNvPicPr>
            <a:picLocks noChangeAspect="1" noChangeArrowheads="1"/>
          </p:cNvPicPr>
          <p:nvPr/>
        </p:nvPicPr>
        <p:blipFill>
          <a:blip r:embed="rId2"/>
          <a:srcRect/>
          <a:stretch>
            <a:fillRect/>
          </a:stretch>
        </p:blipFill>
        <p:spPr bwMode="auto">
          <a:xfrm>
            <a:off x="0" y="4857760"/>
            <a:ext cx="6572264" cy="2000240"/>
          </a:xfrm>
          <a:prstGeom prst="rect">
            <a:avLst/>
          </a:prstGeom>
          <a:noFill/>
        </p:spPr>
      </p:pic>
      <p:pic>
        <p:nvPicPr>
          <p:cNvPr id="1030" name="Picture 6" descr="C:\Documents and Settings\AGoltsev\Рабочий стол\Без имени-1копирование.jpg"/>
          <p:cNvPicPr>
            <a:picLocks noChangeAspect="1" noChangeArrowheads="1"/>
          </p:cNvPicPr>
          <p:nvPr/>
        </p:nvPicPr>
        <p:blipFill>
          <a:blip r:embed="rId3"/>
          <a:srcRect/>
          <a:stretch>
            <a:fillRect/>
          </a:stretch>
        </p:blipFill>
        <p:spPr bwMode="auto">
          <a:xfrm>
            <a:off x="0" y="0"/>
            <a:ext cx="6500826" cy="4714884"/>
          </a:xfrm>
          <a:prstGeom prst="rect">
            <a:avLst/>
          </a:prstGeom>
          <a:noFill/>
        </p:spPr>
      </p:pic>
      <p:sp>
        <p:nvSpPr>
          <p:cNvPr id="8193" name="Rectangle 1"/>
          <p:cNvSpPr>
            <a:spLocks noChangeArrowheads="1"/>
          </p:cNvSpPr>
          <p:nvPr/>
        </p:nvSpPr>
        <p:spPr bwMode="auto">
          <a:xfrm>
            <a:off x="6500826" y="0"/>
            <a:ext cx="2643174"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14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Рис. 7. </a:t>
            </a:r>
          </a:p>
          <a:p>
            <a:pPr marL="0" marR="0" lvl="0" indent="0" algn="l" defTabSz="914400" rtl="0" eaLnBrk="1" fontAlgn="base" latinLnBrk="0" hangingPunct="1">
              <a:lnSpc>
                <a:spcPct val="150000"/>
              </a:lnSpc>
              <a:spcBef>
                <a:spcPct val="0"/>
              </a:spcBef>
              <a:spcAft>
                <a:spcPct val="0"/>
              </a:spcAft>
              <a:buClrTx/>
              <a:buSzTx/>
              <a:buFontTx/>
              <a:buNone/>
              <a:tabLst/>
            </a:pPr>
            <a:r>
              <a:rPr kumimoji="0" lang="ru-RU" sz="14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Технология уплотнения грунтов в пазухах под технологическое оборудование:</a:t>
            </a:r>
            <a:br>
              <a:rPr kumimoji="0" lang="ru-RU" sz="14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br>
            <a:r>
              <a:rPr kumimoji="0" lang="ru-RU" sz="1400" b="1" i="0"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1 - экскаватор с грейферным ковшом; </a:t>
            </a:r>
          </a:p>
          <a:p>
            <a:pPr marL="0" marR="0" lvl="0" indent="0" algn="l" defTabSz="914400" rtl="0" eaLnBrk="1" fontAlgn="base" latinLnBrk="0" hangingPunct="1">
              <a:lnSpc>
                <a:spcPct val="150000"/>
              </a:lnSpc>
              <a:spcBef>
                <a:spcPct val="0"/>
              </a:spcBef>
              <a:spcAft>
                <a:spcPct val="0"/>
              </a:spcAft>
              <a:buClrTx/>
              <a:buSzTx/>
              <a:buFontTx/>
              <a:buNone/>
              <a:tabLst/>
            </a:pPr>
            <a:r>
              <a:rPr kumimoji="0" lang="ru-RU" sz="1400" b="1" i="0"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2 - бульдозер; </a:t>
            </a:r>
          </a:p>
          <a:p>
            <a:pPr marL="0" marR="0" lvl="0" indent="0" algn="l" defTabSz="914400" rtl="0" eaLnBrk="1" fontAlgn="base" latinLnBrk="0" hangingPunct="1">
              <a:lnSpc>
                <a:spcPct val="150000"/>
              </a:lnSpc>
              <a:spcBef>
                <a:spcPct val="0"/>
              </a:spcBef>
              <a:spcAft>
                <a:spcPct val="0"/>
              </a:spcAft>
              <a:buClrTx/>
              <a:buSzTx/>
              <a:buFontTx/>
              <a:buNone/>
              <a:tabLst/>
            </a:pPr>
            <a:r>
              <a:rPr kumimoji="0" lang="ru-RU" sz="1400" b="1" i="0"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3 - автосамосвал; </a:t>
            </a:r>
          </a:p>
          <a:p>
            <a:pPr marL="0" marR="0" lvl="0" indent="0" algn="l" defTabSz="914400" rtl="0" eaLnBrk="1" fontAlgn="base" latinLnBrk="0" hangingPunct="1">
              <a:lnSpc>
                <a:spcPct val="150000"/>
              </a:lnSpc>
              <a:spcBef>
                <a:spcPct val="0"/>
              </a:spcBef>
              <a:spcAft>
                <a:spcPct val="0"/>
              </a:spcAft>
              <a:buClrTx/>
              <a:buSzTx/>
              <a:buFontTx/>
              <a:buNone/>
              <a:tabLst/>
            </a:pPr>
            <a:r>
              <a:rPr kumimoji="0" lang="ru-RU" sz="1400" b="1" i="0"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4 - виброплита; </a:t>
            </a:r>
          </a:p>
          <a:p>
            <a:pPr marL="0" marR="0" lvl="0" indent="0" algn="l" defTabSz="914400" rtl="0" eaLnBrk="1" fontAlgn="base" latinLnBrk="0" hangingPunct="1">
              <a:lnSpc>
                <a:spcPct val="150000"/>
              </a:lnSpc>
              <a:spcBef>
                <a:spcPct val="0"/>
              </a:spcBef>
              <a:spcAft>
                <a:spcPct val="0"/>
              </a:spcAft>
              <a:buClrTx/>
              <a:buSzTx/>
              <a:buFontTx/>
              <a:buNone/>
              <a:tabLst/>
            </a:pPr>
            <a:r>
              <a:rPr kumimoji="0" lang="ru-RU" sz="1400" b="1" i="0"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5,6,7 - узлы щели между фундаментами</a:t>
            </a:r>
            <a:endParaRPr kumimoji="0" lang="ru-RU" sz="1400" b="1" i="0" strike="noStrike" cap="none" normalizeH="0" baseline="0" dirty="0" smtClean="0">
              <a:ln>
                <a:noFill/>
              </a:ln>
              <a:solidFill>
                <a:srgbClr val="002060"/>
              </a:solidFill>
              <a:effectLst/>
              <a:latin typeface="Times New Roman" pitchFamily="18" charset="0"/>
              <a:cs typeface="Times New Roman" pitchFamily="18" charset="0"/>
            </a:endParaRPr>
          </a:p>
        </p:txBody>
      </p:sp>
      <p:sp>
        <p:nvSpPr>
          <p:cNvPr id="6" name="Прямоугольник 5"/>
          <p:cNvSpPr/>
          <p:nvPr/>
        </p:nvSpPr>
        <p:spPr>
          <a:xfrm>
            <a:off x="5357818" y="3714752"/>
            <a:ext cx="142876"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itchFamily="18" charset="0"/>
                <a:cs typeface="Times New Roman" pitchFamily="18" charset="0"/>
              </a:rPr>
              <a:t>1</a:t>
            </a:r>
            <a:endParaRPr lang="ru-RU" sz="1400" b="1" dirty="0">
              <a:solidFill>
                <a:schemeClr val="tx1"/>
              </a:solidFill>
              <a:latin typeface="Times New Roman" pitchFamily="18" charset="0"/>
              <a:cs typeface="Times New Roman" pitchFamily="18" charset="0"/>
            </a:endParaRPr>
          </a:p>
        </p:txBody>
      </p:sp>
      <p:sp>
        <p:nvSpPr>
          <p:cNvPr id="7" name="Прямоугольник 6"/>
          <p:cNvSpPr/>
          <p:nvPr/>
        </p:nvSpPr>
        <p:spPr>
          <a:xfrm>
            <a:off x="2285984" y="1000108"/>
            <a:ext cx="204790" cy="2047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itchFamily="18" charset="0"/>
                <a:cs typeface="Times New Roman" pitchFamily="18" charset="0"/>
              </a:rPr>
              <a:t>2</a:t>
            </a:r>
            <a:endParaRPr lang="ru-RU" sz="1400" b="1" dirty="0">
              <a:solidFill>
                <a:schemeClr val="tx1"/>
              </a:solidFill>
              <a:latin typeface="Times New Roman" pitchFamily="18" charset="0"/>
              <a:cs typeface="Times New Roman" pitchFamily="18" charset="0"/>
            </a:endParaRPr>
          </a:p>
        </p:txBody>
      </p:sp>
      <p:sp>
        <p:nvSpPr>
          <p:cNvPr id="8" name="Прямоугольник 7"/>
          <p:cNvSpPr/>
          <p:nvPr/>
        </p:nvSpPr>
        <p:spPr>
          <a:xfrm>
            <a:off x="3071802" y="4429132"/>
            <a:ext cx="195266" cy="1952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itchFamily="18" charset="0"/>
                <a:cs typeface="Times New Roman" pitchFamily="18" charset="0"/>
              </a:rPr>
              <a:t>3</a:t>
            </a:r>
            <a:endParaRPr lang="ru-RU" sz="1400" b="1" dirty="0">
              <a:solidFill>
                <a:schemeClr val="tx1"/>
              </a:solidFill>
              <a:latin typeface="Times New Roman" pitchFamily="18" charset="0"/>
              <a:cs typeface="Times New Roman" pitchFamily="18" charset="0"/>
            </a:endParaRPr>
          </a:p>
        </p:txBody>
      </p:sp>
      <p:sp>
        <p:nvSpPr>
          <p:cNvPr id="9" name="Прямоугольник 8"/>
          <p:cNvSpPr/>
          <p:nvPr/>
        </p:nvSpPr>
        <p:spPr>
          <a:xfrm>
            <a:off x="1428728" y="3214686"/>
            <a:ext cx="185742" cy="1857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itchFamily="18" charset="0"/>
                <a:cs typeface="Times New Roman" pitchFamily="18" charset="0"/>
              </a:rPr>
              <a:t>4</a:t>
            </a:r>
            <a:endParaRPr lang="ru-RU" sz="1400" b="1" dirty="0">
              <a:solidFill>
                <a:schemeClr val="tx1"/>
              </a:solidFill>
              <a:latin typeface="Times New Roman" pitchFamily="18" charset="0"/>
              <a:cs typeface="Times New Roman" pitchFamily="18" charset="0"/>
            </a:endParaRPr>
          </a:p>
        </p:txBody>
      </p:sp>
      <p:sp>
        <p:nvSpPr>
          <p:cNvPr id="10" name="Прямоугольник 9"/>
          <p:cNvSpPr/>
          <p:nvPr/>
        </p:nvSpPr>
        <p:spPr>
          <a:xfrm>
            <a:off x="1714480" y="2571744"/>
            <a:ext cx="176218" cy="176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itchFamily="18" charset="0"/>
                <a:cs typeface="Times New Roman" pitchFamily="18" charset="0"/>
              </a:rPr>
              <a:t>5</a:t>
            </a:r>
            <a:endParaRPr lang="ru-RU" sz="1400" b="1" dirty="0">
              <a:solidFill>
                <a:schemeClr val="tx1"/>
              </a:solidFill>
              <a:latin typeface="Times New Roman" pitchFamily="18" charset="0"/>
              <a:cs typeface="Times New Roman" pitchFamily="18" charset="0"/>
            </a:endParaRPr>
          </a:p>
        </p:txBody>
      </p:sp>
      <p:sp>
        <p:nvSpPr>
          <p:cNvPr id="11" name="Прямоугольник 10"/>
          <p:cNvSpPr/>
          <p:nvPr/>
        </p:nvSpPr>
        <p:spPr>
          <a:xfrm>
            <a:off x="3214678" y="2500306"/>
            <a:ext cx="238132" cy="1666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itchFamily="18" charset="0"/>
                <a:cs typeface="Times New Roman" pitchFamily="18" charset="0"/>
              </a:rPr>
              <a:t>6</a:t>
            </a:r>
            <a:endParaRPr lang="ru-RU" sz="1400" b="1" dirty="0">
              <a:solidFill>
                <a:schemeClr val="tx1"/>
              </a:solidFill>
              <a:latin typeface="Times New Roman" pitchFamily="18" charset="0"/>
              <a:cs typeface="Times New Roman" pitchFamily="18" charset="0"/>
            </a:endParaRPr>
          </a:p>
        </p:txBody>
      </p:sp>
      <p:sp>
        <p:nvSpPr>
          <p:cNvPr id="12" name="Прямоугольник 11"/>
          <p:cNvSpPr/>
          <p:nvPr/>
        </p:nvSpPr>
        <p:spPr>
          <a:xfrm>
            <a:off x="4643438" y="2500306"/>
            <a:ext cx="228608" cy="2286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itchFamily="18" charset="0"/>
                <a:cs typeface="Times New Roman" pitchFamily="18" charset="0"/>
              </a:rPr>
              <a:t>7</a:t>
            </a:r>
            <a:endParaRPr lang="ru-RU" sz="1400" b="1" dirty="0">
              <a:solidFill>
                <a:schemeClr val="tx1"/>
              </a:solidFill>
              <a:latin typeface="Times New Roman" pitchFamily="18" charset="0"/>
              <a:cs typeface="Times New Roman" pitchFamily="18" charset="0"/>
            </a:endParaRPr>
          </a:p>
        </p:txBody>
      </p:sp>
      <p:cxnSp>
        <p:nvCxnSpPr>
          <p:cNvPr id="18" name="Прямая соединительная линия 17"/>
          <p:cNvCxnSpPr/>
          <p:nvPr/>
        </p:nvCxnSpPr>
        <p:spPr>
          <a:xfrm>
            <a:off x="1071538" y="3286124"/>
            <a:ext cx="357190" cy="7143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Прямоугольник 20"/>
          <p:cNvSpPr/>
          <p:nvPr/>
        </p:nvSpPr>
        <p:spPr>
          <a:xfrm>
            <a:off x="6143636" y="5572140"/>
            <a:ext cx="195266" cy="1952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itchFamily="18" charset="0"/>
                <a:cs typeface="Times New Roman" pitchFamily="18" charset="0"/>
              </a:rPr>
              <a:t>3</a:t>
            </a:r>
            <a:endParaRPr lang="ru-RU" sz="1400" b="1" dirty="0">
              <a:solidFill>
                <a:schemeClr val="tx1"/>
              </a:solidFill>
              <a:latin typeface="Times New Roman" pitchFamily="18" charset="0"/>
              <a:cs typeface="Times New Roman" pitchFamily="18" charset="0"/>
            </a:endParaRPr>
          </a:p>
        </p:txBody>
      </p:sp>
      <p:sp>
        <p:nvSpPr>
          <p:cNvPr id="22" name="Прямоугольник 21"/>
          <p:cNvSpPr/>
          <p:nvPr/>
        </p:nvSpPr>
        <p:spPr>
          <a:xfrm>
            <a:off x="2928926" y="142852"/>
            <a:ext cx="195266" cy="1952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itchFamily="18" charset="0"/>
                <a:cs typeface="Times New Roman" pitchFamily="18" charset="0"/>
              </a:rPr>
              <a:t>3</a:t>
            </a:r>
            <a:endParaRPr lang="ru-RU" sz="1400" b="1" dirty="0">
              <a:solidFill>
                <a:schemeClr val="tx1"/>
              </a:solidFill>
              <a:latin typeface="Times New Roman" pitchFamily="18" charset="0"/>
              <a:cs typeface="Times New Roman" pitchFamily="18" charset="0"/>
            </a:endParaRPr>
          </a:p>
        </p:txBody>
      </p:sp>
      <p:sp>
        <p:nvSpPr>
          <p:cNvPr id="23" name="Прямоугольник 22"/>
          <p:cNvSpPr/>
          <p:nvPr/>
        </p:nvSpPr>
        <p:spPr>
          <a:xfrm>
            <a:off x="5000628" y="642918"/>
            <a:ext cx="142876"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itchFamily="18" charset="0"/>
                <a:cs typeface="Times New Roman" pitchFamily="18" charset="0"/>
              </a:rPr>
              <a:t>1</a:t>
            </a:r>
            <a:endParaRPr lang="ru-RU" sz="1400" b="1" dirty="0">
              <a:solidFill>
                <a:schemeClr val="tx1"/>
              </a:solidFill>
              <a:latin typeface="Times New Roman" pitchFamily="18" charset="0"/>
              <a:cs typeface="Times New Roman" pitchFamily="18" charset="0"/>
            </a:endParaRPr>
          </a:p>
        </p:txBody>
      </p:sp>
      <p:sp>
        <p:nvSpPr>
          <p:cNvPr id="24" name="Прямоугольник 23"/>
          <p:cNvSpPr/>
          <p:nvPr/>
        </p:nvSpPr>
        <p:spPr>
          <a:xfrm>
            <a:off x="2643174" y="5643578"/>
            <a:ext cx="142876"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itchFamily="18" charset="0"/>
                <a:cs typeface="Times New Roman" pitchFamily="18" charset="0"/>
              </a:rPr>
              <a:t>1</a:t>
            </a:r>
            <a:endParaRPr lang="ru-RU" sz="1400" b="1" dirty="0">
              <a:solidFill>
                <a:schemeClr val="tx1"/>
              </a:solidFill>
              <a:latin typeface="Times New Roman" pitchFamily="18" charset="0"/>
              <a:cs typeface="Times New Roman" pitchFamily="18" charset="0"/>
            </a:endParaRPr>
          </a:p>
        </p:txBody>
      </p:sp>
      <p:sp>
        <p:nvSpPr>
          <p:cNvPr id="25" name="Прямоугольник 24"/>
          <p:cNvSpPr/>
          <p:nvPr/>
        </p:nvSpPr>
        <p:spPr>
          <a:xfrm>
            <a:off x="5643570" y="5500702"/>
            <a:ext cx="142876"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itchFamily="18" charset="0"/>
                <a:cs typeface="Times New Roman" pitchFamily="18" charset="0"/>
              </a:rPr>
              <a:t>1</a:t>
            </a:r>
            <a:endParaRPr lang="ru-RU" sz="1400" b="1" dirty="0">
              <a:solidFill>
                <a:schemeClr val="tx1"/>
              </a:solidFill>
              <a:latin typeface="Times New Roman" pitchFamily="18" charset="0"/>
              <a:cs typeface="Times New Roman" pitchFamily="18" charset="0"/>
            </a:endParaRPr>
          </a:p>
        </p:txBody>
      </p:sp>
      <p:sp>
        <p:nvSpPr>
          <p:cNvPr id="26" name="Прямоугольник 25"/>
          <p:cNvSpPr/>
          <p:nvPr/>
        </p:nvSpPr>
        <p:spPr>
          <a:xfrm>
            <a:off x="428596" y="5643578"/>
            <a:ext cx="185742" cy="1857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itchFamily="18" charset="0"/>
                <a:cs typeface="Times New Roman" pitchFamily="18" charset="0"/>
              </a:rPr>
              <a:t>4</a:t>
            </a:r>
            <a:endParaRPr lang="ru-RU" sz="1400" b="1" dirty="0">
              <a:solidFill>
                <a:schemeClr val="tx1"/>
              </a:solidFill>
              <a:latin typeface="Times New Roman" pitchFamily="18" charset="0"/>
              <a:cs typeface="Times New Roman" pitchFamily="18" charset="0"/>
            </a:endParaRPr>
          </a:p>
        </p:txBody>
      </p:sp>
      <p:cxnSp>
        <p:nvCxnSpPr>
          <p:cNvPr id="27" name="Прямая соединительная линия 26"/>
          <p:cNvCxnSpPr/>
          <p:nvPr/>
        </p:nvCxnSpPr>
        <p:spPr>
          <a:xfrm rot="5400000">
            <a:off x="1286646" y="4285462"/>
            <a:ext cx="285752"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1000100" y="5857892"/>
            <a:ext cx="571504"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rot="5400000" flipH="1" flipV="1">
            <a:off x="6000760" y="5786454"/>
            <a:ext cx="142876" cy="14287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rot="5400000" flipH="1" flipV="1">
            <a:off x="5536413" y="5679297"/>
            <a:ext cx="142876" cy="7143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rot="5400000">
            <a:off x="2536017" y="5965049"/>
            <a:ext cx="285752" cy="7143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rot="5400000">
            <a:off x="321439" y="5893611"/>
            <a:ext cx="214314" cy="14287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3428992" y="5143512"/>
            <a:ext cx="571504"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rot="5400000">
            <a:off x="1286646" y="999314"/>
            <a:ext cx="285752"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rot="5400000">
            <a:off x="5501488" y="927876"/>
            <a:ext cx="285752"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rot="5400000">
            <a:off x="5572926" y="3856834"/>
            <a:ext cx="285752"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Прямая со стрелкой 46"/>
          <p:cNvCxnSpPr/>
          <p:nvPr/>
        </p:nvCxnSpPr>
        <p:spPr>
          <a:xfrm rot="10800000">
            <a:off x="5643570" y="785794"/>
            <a:ext cx="428628" cy="1588"/>
          </a:xfrm>
          <a:prstGeom prst="straightConnector1">
            <a:avLst/>
          </a:prstGeom>
          <a:ln w="19050">
            <a:tailEnd type="arrow"/>
          </a:ln>
        </p:spPr>
        <p:style>
          <a:lnRef idx="1">
            <a:schemeClr val="dk1"/>
          </a:lnRef>
          <a:fillRef idx="0">
            <a:schemeClr val="dk1"/>
          </a:fillRef>
          <a:effectRef idx="0">
            <a:schemeClr val="dk1"/>
          </a:effectRef>
          <a:fontRef idx="minor">
            <a:schemeClr val="tx1"/>
          </a:fontRef>
        </p:style>
      </p:cxnSp>
      <p:cxnSp>
        <p:nvCxnSpPr>
          <p:cNvPr id="51" name="Прямая со стрелкой 50"/>
          <p:cNvCxnSpPr/>
          <p:nvPr/>
        </p:nvCxnSpPr>
        <p:spPr>
          <a:xfrm rot="10800000">
            <a:off x="5715008" y="4000504"/>
            <a:ext cx="428628" cy="1588"/>
          </a:xfrm>
          <a:prstGeom prst="straightConnector1">
            <a:avLst/>
          </a:prstGeom>
          <a:ln w="19050">
            <a:tailEnd type="arrow"/>
          </a:ln>
        </p:spPr>
        <p:style>
          <a:lnRef idx="1">
            <a:schemeClr val="dk1"/>
          </a:lnRef>
          <a:fillRef idx="0">
            <a:schemeClr val="dk1"/>
          </a:fillRef>
          <a:effectRef idx="0">
            <a:schemeClr val="dk1"/>
          </a:effectRef>
          <a:fontRef idx="minor">
            <a:schemeClr val="tx1"/>
          </a:fontRef>
        </p:style>
      </p:cxnSp>
      <p:cxnSp>
        <p:nvCxnSpPr>
          <p:cNvPr id="52" name="Прямая со стрелкой 51"/>
          <p:cNvCxnSpPr/>
          <p:nvPr/>
        </p:nvCxnSpPr>
        <p:spPr>
          <a:xfrm rot="10800000">
            <a:off x="1428728" y="857232"/>
            <a:ext cx="428628" cy="1588"/>
          </a:xfrm>
          <a:prstGeom prst="straightConnector1">
            <a:avLst/>
          </a:prstGeom>
          <a:ln w="19050">
            <a:tailEnd type="arrow"/>
          </a:ln>
        </p:spPr>
        <p:style>
          <a:lnRef idx="1">
            <a:schemeClr val="dk1"/>
          </a:lnRef>
          <a:fillRef idx="0">
            <a:schemeClr val="dk1"/>
          </a:fillRef>
          <a:effectRef idx="0">
            <a:schemeClr val="dk1"/>
          </a:effectRef>
          <a:fontRef idx="minor">
            <a:schemeClr val="tx1"/>
          </a:fontRef>
        </p:style>
      </p:cxnSp>
      <p:cxnSp>
        <p:nvCxnSpPr>
          <p:cNvPr id="53" name="Прямая со стрелкой 52"/>
          <p:cNvCxnSpPr/>
          <p:nvPr/>
        </p:nvCxnSpPr>
        <p:spPr>
          <a:xfrm rot="10800000">
            <a:off x="1428728" y="4429132"/>
            <a:ext cx="428628" cy="1588"/>
          </a:xfrm>
          <a:prstGeom prst="straightConnector1">
            <a:avLst/>
          </a:prstGeom>
          <a:ln w="19050">
            <a:tailEnd type="arrow"/>
          </a:ln>
        </p:spPr>
        <p:style>
          <a:lnRef idx="1">
            <a:schemeClr val="dk1"/>
          </a:lnRef>
          <a:fillRef idx="0">
            <a:schemeClr val="dk1"/>
          </a:fillRef>
          <a:effectRef idx="0">
            <a:schemeClr val="dk1"/>
          </a:effectRef>
          <a:fontRef idx="minor">
            <a:schemeClr val="tx1"/>
          </a:fontRef>
        </p:style>
      </p:cxnSp>
      <p:sp>
        <p:nvSpPr>
          <p:cNvPr id="54" name="Прямоугольник 53"/>
          <p:cNvSpPr/>
          <p:nvPr/>
        </p:nvSpPr>
        <p:spPr>
          <a:xfrm>
            <a:off x="3500430" y="4929198"/>
            <a:ext cx="500066"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Times New Roman" pitchFamily="18" charset="0"/>
                <a:cs typeface="Times New Roman" pitchFamily="18" charset="0"/>
              </a:rPr>
              <a:t>II-II</a:t>
            </a:r>
            <a:endParaRPr lang="ru-RU" sz="1200" b="1" dirty="0">
              <a:solidFill>
                <a:schemeClr val="tx1"/>
              </a:solidFill>
              <a:latin typeface="Times New Roman" pitchFamily="18" charset="0"/>
              <a:cs typeface="Times New Roman" pitchFamily="18" charset="0"/>
            </a:endParaRPr>
          </a:p>
        </p:txBody>
      </p:sp>
      <p:sp>
        <p:nvSpPr>
          <p:cNvPr id="55" name="Прямоугольник 54"/>
          <p:cNvSpPr/>
          <p:nvPr/>
        </p:nvSpPr>
        <p:spPr>
          <a:xfrm>
            <a:off x="1071538" y="5643578"/>
            <a:ext cx="42862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Times New Roman" pitchFamily="18" charset="0"/>
                <a:cs typeface="Times New Roman" pitchFamily="18" charset="0"/>
              </a:rPr>
              <a:t>I-I</a:t>
            </a:r>
            <a:endParaRPr lang="ru-RU" sz="1200" b="1" dirty="0">
              <a:solidFill>
                <a:schemeClr val="tx1"/>
              </a:solidFill>
              <a:latin typeface="Times New Roman" pitchFamily="18" charset="0"/>
              <a:cs typeface="Times New Roman" pitchFamily="18" charset="0"/>
            </a:endParaRPr>
          </a:p>
        </p:txBody>
      </p:sp>
      <p:sp>
        <p:nvSpPr>
          <p:cNvPr id="56" name="Прямоугольник 55"/>
          <p:cNvSpPr/>
          <p:nvPr/>
        </p:nvSpPr>
        <p:spPr>
          <a:xfrm>
            <a:off x="1500166" y="4214818"/>
            <a:ext cx="42862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Times New Roman" pitchFamily="18" charset="0"/>
                <a:cs typeface="Times New Roman" pitchFamily="18" charset="0"/>
              </a:rPr>
              <a:t>I-I</a:t>
            </a:r>
            <a:endParaRPr lang="ru-RU" sz="1200" b="1" dirty="0">
              <a:solidFill>
                <a:schemeClr val="tx1"/>
              </a:solidFill>
              <a:latin typeface="Times New Roman" pitchFamily="18" charset="0"/>
              <a:cs typeface="Times New Roman" pitchFamily="18" charset="0"/>
            </a:endParaRPr>
          </a:p>
        </p:txBody>
      </p:sp>
      <p:sp>
        <p:nvSpPr>
          <p:cNvPr id="57" name="Прямоугольник 56"/>
          <p:cNvSpPr/>
          <p:nvPr/>
        </p:nvSpPr>
        <p:spPr>
          <a:xfrm>
            <a:off x="1500166" y="642918"/>
            <a:ext cx="400056" cy="1857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Times New Roman" pitchFamily="18" charset="0"/>
                <a:cs typeface="Times New Roman" pitchFamily="18" charset="0"/>
              </a:rPr>
              <a:t>I-I</a:t>
            </a:r>
            <a:endParaRPr lang="ru-RU" sz="1200" b="1" dirty="0">
              <a:solidFill>
                <a:schemeClr val="tx1"/>
              </a:solidFill>
              <a:latin typeface="Times New Roman" pitchFamily="18" charset="0"/>
              <a:cs typeface="Times New Roman" pitchFamily="18" charset="0"/>
            </a:endParaRPr>
          </a:p>
        </p:txBody>
      </p:sp>
      <p:sp>
        <p:nvSpPr>
          <p:cNvPr id="58" name="Прямоугольник 57"/>
          <p:cNvSpPr/>
          <p:nvPr/>
        </p:nvSpPr>
        <p:spPr>
          <a:xfrm>
            <a:off x="5857884" y="4000504"/>
            <a:ext cx="500066"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Times New Roman" pitchFamily="18" charset="0"/>
                <a:cs typeface="Times New Roman" pitchFamily="18" charset="0"/>
              </a:rPr>
              <a:t>II-II</a:t>
            </a:r>
            <a:endParaRPr lang="ru-RU" sz="1200" b="1" dirty="0">
              <a:solidFill>
                <a:schemeClr val="tx1"/>
              </a:solidFill>
              <a:latin typeface="Times New Roman" pitchFamily="18" charset="0"/>
              <a:cs typeface="Times New Roman" pitchFamily="18" charset="0"/>
            </a:endParaRPr>
          </a:p>
        </p:txBody>
      </p:sp>
      <p:sp>
        <p:nvSpPr>
          <p:cNvPr id="59" name="Прямоугольник 58"/>
          <p:cNvSpPr/>
          <p:nvPr/>
        </p:nvSpPr>
        <p:spPr>
          <a:xfrm>
            <a:off x="5786446" y="571480"/>
            <a:ext cx="500066"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Times New Roman" pitchFamily="18" charset="0"/>
                <a:cs typeface="Times New Roman" pitchFamily="18" charset="0"/>
              </a:rPr>
              <a:t>II-II</a:t>
            </a:r>
            <a:endParaRPr lang="ru-RU" sz="1200" b="1" dirty="0">
              <a:solidFill>
                <a:schemeClr val="tx1"/>
              </a:solidFill>
              <a:latin typeface="Times New Roman" pitchFamily="18" charset="0"/>
              <a:cs typeface="Times New Roman" pitchFamily="18" charset="0"/>
            </a:endParaRPr>
          </a:p>
        </p:txBody>
      </p:sp>
      <p:sp>
        <p:nvSpPr>
          <p:cNvPr id="60" name="Прямоугольник 59"/>
          <p:cNvSpPr/>
          <p:nvPr/>
        </p:nvSpPr>
        <p:spPr>
          <a:xfrm>
            <a:off x="3786182" y="4429132"/>
            <a:ext cx="1857388" cy="2857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smtClean="0">
                <a:solidFill>
                  <a:schemeClr val="tx1"/>
                </a:solidFill>
                <a:latin typeface="Times New Roman" pitchFamily="18" charset="0"/>
                <a:cs typeface="Times New Roman" pitchFamily="18" charset="0"/>
              </a:rPr>
              <a:t>Стоянки экскаватора</a:t>
            </a:r>
            <a:endParaRPr lang="ru-RU" sz="1200" b="1" dirty="0">
              <a:solidFill>
                <a:schemeClr val="tx1"/>
              </a:solidFill>
              <a:latin typeface="Times New Roman" pitchFamily="18" charset="0"/>
              <a:cs typeface="Times New Roman" pitchFamily="18" charset="0"/>
            </a:endParaRPr>
          </a:p>
        </p:txBody>
      </p:sp>
      <p:sp>
        <p:nvSpPr>
          <p:cNvPr id="61" name="Прямоугольник 60"/>
          <p:cNvSpPr/>
          <p:nvPr/>
        </p:nvSpPr>
        <p:spPr>
          <a:xfrm>
            <a:off x="2786050" y="571480"/>
            <a:ext cx="1857388" cy="2857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latin typeface="Times New Roman" pitchFamily="18" charset="0"/>
                <a:cs typeface="Times New Roman" pitchFamily="18" charset="0"/>
              </a:rPr>
              <a:t>L </a:t>
            </a:r>
            <a:r>
              <a:rPr lang="ru-RU" sz="800" b="1" dirty="0" err="1" smtClean="0">
                <a:solidFill>
                  <a:schemeClr val="tx1"/>
                </a:solidFill>
                <a:latin typeface="Times New Roman" pitchFamily="18" charset="0"/>
                <a:cs typeface="Times New Roman" pitchFamily="18" charset="0"/>
              </a:rPr>
              <a:t>пр</a:t>
            </a:r>
            <a:r>
              <a:rPr lang="ru-RU" sz="1200" b="1" dirty="0" smtClean="0">
                <a:solidFill>
                  <a:schemeClr val="tx1"/>
                </a:solidFill>
                <a:latin typeface="Times New Roman" pitchFamily="18" charset="0"/>
                <a:cs typeface="Times New Roman" pitchFamily="18" charset="0"/>
              </a:rPr>
              <a:t> - экскаватора</a:t>
            </a:r>
            <a:endParaRPr lang="ru-RU" sz="1200" b="1" dirty="0">
              <a:solidFill>
                <a:schemeClr val="tx1"/>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b="1" dirty="0" smtClean="0">
                <a:solidFill>
                  <a:srgbClr val="FF0000"/>
                </a:solidFill>
                <a:latin typeface="Times New Roman" pitchFamily="18" charset="0"/>
                <a:cs typeface="Times New Roman" pitchFamily="18" charset="0"/>
              </a:rPr>
              <a:t>Что необходимо сделать?</a:t>
            </a:r>
          </a:p>
          <a:p>
            <a:pPr algn="ctr"/>
            <a:endParaRPr lang="ru-RU" b="1" dirty="0" smtClean="0">
              <a:solidFill>
                <a:srgbClr val="FF0000"/>
              </a:solidFill>
              <a:latin typeface="Times New Roman" pitchFamily="18" charset="0"/>
              <a:cs typeface="Times New Roman" pitchFamily="18" charset="0"/>
            </a:endParaRPr>
          </a:p>
          <a:p>
            <a:pPr algn="just">
              <a:lnSpc>
                <a:spcPct val="150000"/>
              </a:lnSpc>
            </a:pPr>
            <a:r>
              <a:rPr lang="ru-RU" b="1" dirty="0" smtClean="0">
                <a:solidFill>
                  <a:schemeClr val="tx1"/>
                </a:solidFill>
                <a:latin typeface="Times New Roman" pitchFamily="18" charset="0"/>
                <a:cs typeface="Times New Roman" pitchFamily="18" charset="0"/>
              </a:rPr>
              <a:t>1.Определить цель проведения лекции.</a:t>
            </a:r>
          </a:p>
          <a:p>
            <a:pPr algn="just">
              <a:lnSpc>
                <a:spcPct val="150000"/>
              </a:lnSpc>
            </a:pPr>
            <a:r>
              <a:rPr lang="ru-RU" b="1" dirty="0" smtClean="0">
                <a:solidFill>
                  <a:schemeClr val="tx1"/>
                </a:solidFill>
                <a:latin typeface="Times New Roman" pitchFamily="18" charset="0"/>
                <a:cs typeface="Times New Roman" pitchFamily="18" charset="0"/>
              </a:rPr>
              <a:t>2.Какие необходимо решить задачи:</a:t>
            </a:r>
            <a:endParaRPr lang="ru-RU" b="1" dirty="0">
              <a:solidFill>
                <a:schemeClr val="tx1"/>
              </a:solidFill>
              <a:latin typeface="Times New Roman" pitchFamily="18" charset="0"/>
              <a:cs typeface="Times New Roman" pitchFamily="18" charset="0"/>
            </a:endParaRPr>
          </a:p>
          <a:p>
            <a:pPr algn="just">
              <a:lnSpc>
                <a:spcPct val="150000"/>
              </a:lnSpc>
              <a:buFont typeface="Wingdings" pitchFamily="2" charset="2"/>
              <a:buChar char="Ø"/>
            </a:pPr>
            <a:r>
              <a:rPr lang="ru-RU" b="1" dirty="0" smtClean="0">
                <a:solidFill>
                  <a:srgbClr val="C00000"/>
                </a:solidFill>
                <a:latin typeface="Times New Roman" pitchFamily="18" charset="0"/>
                <a:cs typeface="Times New Roman" pitchFamily="18" charset="0"/>
              </a:rPr>
              <a:t>Применяемые машины и механизмы;</a:t>
            </a:r>
          </a:p>
          <a:p>
            <a:pPr algn="just">
              <a:lnSpc>
                <a:spcPct val="150000"/>
              </a:lnSpc>
              <a:buFont typeface="Wingdings" pitchFamily="2" charset="2"/>
              <a:buChar char="Ø"/>
            </a:pPr>
            <a:r>
              <a:rPr lang="ru-RU" b="1" dirty="0" smtClean="0">
                <a:solidFill>
                  <a:srgbClr val="C00000"/>
                </a:solidFill>
                <a:latin typeface="Times New Roman" pitchFamily="18" charset="0"/>
                <a:cs typeface="Times New Roman" pitchFamily="18" charset="0"/>
              </a:rPr>
              <a:t>В чем разница между крупногабаритными и малогабаритными машинами;</a:t>
            </a:r>
          </a:p>
          <a:p>
            <a:pPr algn="just">
              <a:lnSpc>
                <a:spcPct val="150000"/>
              </a:lnSpc>
              <a:buFont typeface="Wingdings" pitchFamily="2" charset="2"/>
              <a:buChar char="Ø"/>
            </a:pPr>
            <a:r>
              <a:rPr lang="ru-RU" b="1" dirty="0" smtClean="0">
                <a:solidFill>
                  <a:srgbClr val="C00000"/>
                </a:solidFill>
                <a:latin typeface="Times New Roman" pitchFamily="18" charset="0"/>
                <a:cs typeface="Times New Roman" pitchFamily="18" charset="0"/>
              </a:rPr>
              <a:t>Объяснить действие электро и -вибротрамбовок;</a:t>
            </a:r>
          </a:p>
          <a:p>
            <a:pPr algn="just">
              <a:lnSpc>
                <a:spcPct val="150000"/>
              </a:lnSpc>
              <a:buFont typeface="Wingdings" pitchFamily="2" charset="2"/>
              <a:buChar char="Ø"/>
            </a:pPr>
            <a:r>
              <a:rPr lang="ru-RU" b="1" dirty="0" smtClean="0">
                <a:solidFill>
                  <a:srgbClr val="C00000"/>
                </a:solidFill>
                <a:latin typeface="Times New Roman" pitchFamily="18" charset="0"/>
                <a:cs typeface="Times New Roman" pitchFamily="18" charset="0"/>
              </a:rPr>
              <a:t>Как используют бетоноукладчик;</a:t>
            </a:r>
          </a:p>
          <a:p>
            <a:pPr algn="just">
              <a:lnSpc>
                <a:spcPct val="150000"/>
              </a:lnSpc>
              <a:buFont typeface="Wingdings" pitchFamily="2" charset="2"/>
              <a:buChar char="Ø"/>
            </a:pPr>
            <a:r>
              <a:rPr lang="ru-RU" b="1" dirty="0" smtClean="0">
                <a:solidFill>
                  <a:srgbClr val="0070C0"/>
                </a:solidFill>
                <a:latin typeface="Times New Roman" pitchFamily="18" charset="0"/>
                <a:cs typeface="Times New Roman" pitchFamily="18" charset="0"/>
              </a:rPr>
              <a:t>Объяснить уплотнение грунтов в пазухах фундаментов;</a:t>
            </a:r>
          </a:p>
          <a:p>
            <a:pPr algn="just">
              <a:lnSpc>
                <a:spcPct val="150000"/>
              </a:lnSpc>
              <a:buFont typeface="Wingdings" pitchFamily="2" charset="2"/>
              <a:buChar char="Ø"/>
            </a:pPr>
            <a:r>
              <a:rPr lang="ru-RU" b="1" dirty="0" smtClean="0">
                <a:solidFill>
                  <a:srgbClr val="0070C0"/>
                </a:solidFill>
                <a:latin typeface="Times New Roman" pitchFamily="18" charset="0"/>
                <a:cs typeface="Times New Roman" pitchFamily="18" charset="0"/>
              </a:rPr>
              <a:t>Объяснить схемы уплотнения несвязного грунта;</a:t>
            </a:r>
          </a:p>
          <a:p>
            <a:pPr algn="just">
              <a:lnSpc>
                <a:spcPct val="150000"/>
              </a:lnSpc>
              <a:buFont typeface="Wingdings" pitchFamily="2" charset="2"/>
              <a:buChar char="Ø"/>
            </a:pPr>
            <a:r>
              <a:rPr lang="ru-RU" b="1" dirty="0" smtClean="0">
                <a:solidFill>
                  <a:srgbClr val="0070C0"/>
                </a:solidFill>
                <a:latin typeface="Times New Roman" pitchFamily="18" charset="0"/>
                <a:cs typeface="Times New Roman" pitchFamily="18" charset="0"/>
              </a:rPr>
              <a:t>Объяснить схемы уплотнения связным грунтом.</a:t>
            </a:r>
          </a:p>
          <a:p>
            <a:pPr algn="just">
              <a:lnSpc>
                <a:spcPct val="150000"/>
              </a:lnSpc>
            </a:pPr>
            <a:r>
              <a:rPr lang="ru-RU" b="1" dirty="0" smtClean="0">
                <a:solidFill>
                  <a:schemeClr val="tx1"/>
                </a:solidFill>
                <a:latin typeface="Times New Roman" pitchFamily="18" charset="0"/>
                <a:cs typeface="Times New Roman" pitchFamily="18" charset="0"/>
              </a:rPr>
              <a:t>Выводы  делать студенту самостоятельно.</a:t>
            </a:r>
          </a:p>
          <a:p>
            <a:pPr algn="just">
              <a:lnSpc>
                <a:spcPct val="150000"/>
              </a:lnSpc>
            </a:pPr>
            <a:endParaRPr lang="ru-RU" b="1" dirty="0" smtClean="0">
              <a:solidFill>
                <a:schemeClr val="tx1"/>
              </a:solidFill>
              <a:latin typeface="Times New Roman" pitchFamily="18" charset="0"/>
              <a:cs typeface="Times New Roman" pitchFamily="18" charset="0"/>
            </a:endParaRPr>
          </a:p>
          <a:p>
            <a:pPr algn="just">
              <a:lnSpc>
                <a:spcPct val="150000"/>
              </a:lnSpc>
            </a:pPr>
            <a:r>
              <a:rPr lang="ru-RU" b="1" dirty="0" smtClean="0">
                <a:solidFill>
                  <a:srgbClr val="002060"/>
                </a:solidFill>
                <a:latin typeface="Times New Roman" pitchFamily="18" charset="0"/>
                <a:cs typeface="Times New Roman" pitchFamily="18" charset="0"/>
              </a:rPr>
              <a:t>При добавлении в лекцию собственных слайдов и текстовой части – добавляется шесть баллов.</a:t>
            </a:r>
          </a:p>
          <a:p>
            <a:pPr algn="just">
              <a:lnSpc>
                <a:spcPct val="150000"/>
              </a:lnSpc>
            </a:pPr>
            <a:r>
              <a:rPr lang="ru-RU" b="1" dirty="0" smtClean="0">
                <a:solidFill>
                  <a:srgbClr val="002060"/>
                </a:solidFill>
                <a:latin typeface="Times New Roman" pitchFamily="18" charset="0"/>
                <a:cs typeface="Times New Roman" pitchFamily="18" charset="0"/>
              </a:rPr>
              <a:t>При разработке собственной лекции – добавляется двенадцать баллов.</a:t>
            </a:r>
          </a:p>
          <a:p>
            <a:pPr algn="just">
              <a:lnSpc>
                <a:spcPct val="150000"/>
              </a:lnSpc>
              <a:buFont typeface="Wingdings" pitchFamily="2" charset="2"/>
              <a:buChar char="Ø"/>
            </a:pPr>
            <a:endParaRPr lang="ru-RU" b="1" dirty="0" smtClean="0">
              <a:solidFill>
                <a:srgbClr val="C00000"/>
              </a:solidFill>
              <a:latin typeface="Times New Roman" pitchFamily="18" charset="0"/>
              <a:cs typeface="Times New Roman" pitchFamily="18" charset="0"/>
            </a:endParaRPr>
          </a:p>
        </p:txBody>
      </p:sp>
      <p:sp>
        <p:nvSpPr>
          <p:cNvPr id="2054" name="Rectangle 6"/>
          <p:cNvSpPr>
            <a:spLocks noChangeArrowheads="1"/>
          </p:cNvSpPr>
          <p:nvPr/>
        </p:nvSpPr>
        <p:spPr bwMode="auto">
          <a:xfrm>
            <a:off x="0" y="0"/>
            <a:ext cx="9144000" cy="6858000"/>
          </a:xfrm>
          <a:prstGeom prst="rect">
            <a:avLst/>
          </a:prstGeom>
          <a:noFill/>
          <a:ln w="9525">
            <a:solidFill>
              <a:schemeClr val="tx1"/>
            </a:solidFill>
            <a:miter lim="800000"/>
            <a:headEnd/>
            <a:tailEnd/>
          </a:ln>
          <a:effectLst/>
        </p:spPr>
        <p:txBody>
          <a:bodyPr wrap="none" anchor="ctr"/>
          <a:lstStyle/>
          <a:p>
            <a:pPr algn="ctr"/>
            <a:endParaRPr lang="ru-RU"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0" y="0"/>
            <a:ext cx="9144000"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dirty="0" smtClean="0">
                <a:solidFill>
                  <a:srgbClr val="FF0000"/>
                </a:solidFill>
                <a:latin typeface="Times New Roman" pitchFamily="18" charset="0"/>
                <a:ea typeface="Times New Roman" pitchFamily="18" charset="0"/>
                <a:cs typeface="Times New Roman" pitchFamily="18" charset="0"/>
              </a:rPr>
              <a:t>1</a:t>
            </a:r>
            <a:r>
              <a:rPr kumimoji="0" lang="ru-RU" sz="1600" b="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.УПЛОТНЕНИЕ ГРУНТОВ В КОТЛОВАНАХ С</a:t>
            </a:r>
            <a:r>
              <a:rPr kumimoji="0" lang="ru-RU" sz="1600" b="1" u="none" strike="noStrike" cap="none" normalizeH="0" dirty="0" smtClean="0">
                <a:ln>
                  <a:noFill/>
                </a:ln>
                <a:solidFill>
                  <a:srgbClr val="FF0000"/>
                </a:solidFill>
                <a:effectLst/>
                <a:latin typeface="Times New Roman" pitchFamily="18" charset="0"/>
                <a:ea typeface="Times New Roman" pitchFamily="18" charset="0"/>
                <a:cs typeface="Times New Roman" pitchFamily="18" charset="0"/>
              </a:rPr>
              <a:t> </a:t>
            </a:r>
            <a:r>
              <a:rPr kumimoji="0" lang="ru-RU" sz="1600" b="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ПОДЗЕМНЫМИ КОНСТРУКЦИЯМИ</a:t>
            </a:r>
            <a:endParaRPr kumimoji="0" lang="ru-RU" sz="1600" b="1"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При возведении объектов со сложными фундаментами и подземными конструкциями, образующими в плане систему замкнутых полостей, тупиков и узких проходов, исключающих перемещение по ним крупногабаритных машин, обратные засыпки грунта необходимо выполнять сразу же после возведения подземной части здания или сооружения (</a:t>
            </a:r>
            <a:r>
              <a:rPr kumimoji="0" lang="ru-RU" sz="1600" b="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распалубливания и гидроизоляции поверхностей подземных конструкций</a:t>
            </a:r>
            <a:r>
              <a:rPr kumimoji="0" lang="ru-RU" sz="16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перед началом работ по надземной части.</a:t>
            </a:r>
            <a:endParaRPr kumimoji="0" lang="ru-RU" sz="1600" b="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 этом случае создаются более благоприятные условия для механизации работ, поскольку конструкции надземной части объекта не препятствуют работе крупногабаритных машин, установленных на бровке котлована.</a:t>
            </a:r>
          </a:p>
          <a:p>
            <a:pPr algn="just"/>
            <a:r>
              <a:rPr lang="ru-RU" sz="1600" b="1" dirty="0" smtClean="0"/>
              <a:t>     Грунт из отвала, размешенного на бровке котлована или доставляемый из резерва </a:t>
            </a:r>
            <a:r>
              <a:rPr lang="ru-RU" sz="1600" b="1" dirty="0" smtClean="0">
                <a:latin typeface="Times New Roman" pitchFamily="18" charset="0"/>
                <a:cs typeface="Times New Roman" pitchFamily="18" charset="0"/>
              </a:rPr>
              <a:t>автосамосвалами, с помощью экскаватора, оборудованного грейфером или системой транспортеров, подается на рабочую карту в пределах участка, ограниченного подземными конструкциями.</a:t>
            </a:r>
          </a:p>
          <a:p>
            <a:pPr algn="just"/>
            <a:r>
              <a:rPr lang="ru-RU" sz="1600" b="1" dirty="0" smtClean="0">
                <a:latin typeface="Times New Roman" pitchFamily="18" charset="0"/>
                <a:cs typeface="Times New Roman" pitchFamily="18" charset="0"/>
              </a:rPr>
              <a:t>     В зависимости от характера и размеров пазухи разравнивание грунта осуществляется малогабаритным бульдозером или микробульдозером. </a:t>
            </a:r>
            <a:r>
              <a:rPr lang="ru-RU" sz="1600" b="1" dirty="0" smtClean="0">
                <a:solidFill>
                  <a:srgbClr val="0070C0"/>
                </a:solidFill>
                <a:latin typeface="Times New Roman" pitchFamily="18" charset="0"/>
                <a:cs typeface="Times New Roman" pitchFamily="18" charset="0"/>
              </a:rPr>
              <a:t>При засыпке замкнутых полостей предпочтение следует отдавать микробульдозеру.</a:t>
            </a:r>
          </a:p>
          <a:p>
            <a:pPr algn="just"/>
            <a:r>
              <a:rPr lang="ru-RU" sz="1600" b="1" dirty="0" smtClean="0">
                <a:latin typeface="Times New Roman" pitchFamily="18" charset="0"/>
                <a:cs typeface="Times New Roman" pitchFamily="18" charset="0"/>
              </a:rPr>
              <a:t>Уплотнение грунта осуществляется электротрамбовками или подвесной вибротрамбовкой. Для этой цели могут использоваться свайные вибропогружатели, установленные на металлический поддон.</a:t>
            </a:r>
          </a:p>
          <a:p>
            <a:pPr algn="just"/>
            <a:r>
              <a:rPr lang="ru-RU" sz="1600" b="1" dirty="0" smtClean="0">
                <a:latin typeface="Times New Roman" pitchFamily="18" charset="0"/>
                <a:cs typeface="Times New Roman" pitchFamily="18" charset="0"/>
              </a:rPr>
              <a:t>Для уплотнения грунта в замкнутых полостях более удобными являются подвесные к крану грунтоуплотнители, а </a:t>
            </a:r>
            <a:r>
              <a:rPr lang="ru-RU" sz="1600" b="1" dirty="0" smtClean="0">
                <a:solidFill>
                  <a:srgbClr val="0070C0"/>
                </a:solidFill>
                <a:latin typeface="Times New Roman" pitchFamily="18" charset="0"/>
                <a:cs typeface="Times New Roman" pitchFamily="18" charset="0"/>
              </a:rPr>
              <a:t>при работе в пазухах, связанных между собой проходами, применяют самопередвигающиеся виброплиты и ручные трамбовки.</a:t>
            </a:r>
          </a:p>
          <a:p>
            <a:pPr algn="just"/>
            <a:r>
              <a:rPr lang="ru-RU" sz="1600" b="1" dirty="0" smtClean="0">
                <a:latin typeface="Times New Roman" pitchFamily="18" charset="0"/>
                <a:cs typeface="Times New Roman" pitchFamily="18" charset="0"/>
              </a:rPr>
              <a:t>     </a:t>
            </a:r>
            <a:r>
              <a:rPr lang="ru-RU" sz="1600" b="1" dirty="0" smtClean="0">
                <a:solidFill>
                  <a:srgbClr val="0070C0"/>
                </a:solidFill>
                <a:latin typeface="Times New Roman" pitchFamily="18" charset="0"/>
                <a:cs typeface="Times New Roman" pitchFamily="18" charset="0"/>
              </a:rPr>
              <a:t>Если грунт из карьера доставляется автосамосвалами, для подачи его на рабочую карту можно использовать бетоноукладчик, предварительно увеличив диаметр "хобота" до 0,4 м. При помощи бетоноукладчика грунт можно уложить достаточно ровным слоем без последующего разравнивания, в связи с чем отпадает необходимость в малогабаритном бульдозере.</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gPhoto_71151" descr="WEBER CR 1 R грунтоуплотняющая машина, трамбующая машина">
            <a:hlinkClick r:id="rId2" tooltip="&quot;WEBER CR 1 R грунтоуплотняющая машина, трамбующая машина&quot;"/>
          </p:cNvPr>
          <p:cNvPicPr/>
          <p:nvPr/>
        </p:nvPicPr>
        <p:blipFill>
          <a:blip r:embed="rId3"/>
          <a:srcRect/>
          <a:stretch>
            <a:fillRect/>
          </a:stretch>
        </p:blipFill>
        <p:spPr bwMode="auto">
          <a:xfrm>
            <a:off x="1357290" y="0"/>
            <a:ext cx="1500198" cy="1571612"/>
          </a:xfrm>
          <a:prstGeom prst="rect">
            <a:avLst/>
          </a:prstGeom>
          <a:noFill/>
          <a:ln w="9525">
            <a:noFill/>
            <a:miter lim="800000"/>
            <a:headEnd/>
            <a:tailEnd/>
          </a:ln>
        </p:spPr>
      </p:pic>
      <p:sp>
        <p:nvSpPr>
          <p:cNvPr id="4" name="Прямоугольник 3"/>
          <p:cNvSpPr/>
          <p:nvPr/>
        </p:nvSpPr>
        <p:spPr>
          <a:xfrm>
            <a:off x="0" y="1571612"/>
            <a:ext cx="6715140" cy="338554"/>
          </a:xfrm>
          <a:prstGeom prst="rect">
            <a:avLst/>
          </a:prstGeom>
        </p:spPr>
        <p:txBody>
          <a:bodyPr wrap="square">
            <a:spAutoFit/>
          </a:bodyPr>
          <a:lstStyle/>
          <a:p>
            <a:pPr algn="ctr"/>
            <a:r>
              <a:rPr lang="ru-RU" sz="1600" b="1" dirty="0" smtClean="0">
                <a:solidFill>
                  <a:srgbClr val="FF0000"/>
                </a:solidFill>
                <a:latin typeface="Times New Roman" pitchFamily="18" charset="0"/>
                <a:cs typeface="Times New Roman" pitchFamily="18" charset="0"/>
              </a:rPr>
              <a:t>Грунтоуплотняющие трамбующие машины</a:t>
            </a:r>
            <a:endParaRPr lang="ru-RU" sz="1600" b="1" dirty="0">
              <a:solidFill>
                <a:srgbClr val="FF0000"/>
              </a:solidFill>
              <a:latin typeface="Times New Roman" pitchFamily="18" charset="0"/>
              <a:cs typeface="Times New Roman" pitchFamily="18" charset="0"/>
            </a:endParaRPr>
          </a:p>
        </p:txBody>
      </p:sp>
      <p:pic>
        <p:nvPicPr>
          <p:cNvPr id="5" name="Picture 4" descr="Бизнес-план на МИП"/>
          <p:cNvPicPr>
            <a:picLocks noChangeAspect="1" noChangeArrowheads="1"/>
          </p:cNvPicPr>
          <p:nvPr/>
        </p:nvPicPr>
        <p:blipFill>
          <a:blip r:embed="rId4" cstate="print"/>
          <a:srcRect/>
          <a:stretch>
            <a:fillRect/>
          </a:stretch>
        </p:blipFill>
        <p:spPr bwMode="auto">
          <a:xfrm>
            <a:off x="0" y="1928802"/>
            <a:ext cx="2714612" cy="2243811"/>
          </a:xfrm>
          <a:prstGeom prst="rect">
            <a:avLst/>
          </a:prstGeom>
          <a:noFill/>
          <a:ln w="9525">
            <a:noFill/>
            <a:miter lim="800000"/>
            <a:headEnd/>
            <a:tailEnd/>
          </a:ln>
        </p:spPr>
      </p:pic>
      <p:pic>
        <p:nvPicPr>
          <p:cNvPr id="6" name="Picture 5" descr="PP75"/>
          <p:cNvPicPr>
            <a:picLocks noChangeAspect="1" noChangeArrowheads="1"/>
          </p:cNvPicPr>
          <p:nvPr/>
        </p:nvPicPr>
        <p:blipFill>
          <a:blip r:embed="rId5" cstate="print"/>
          <a:srcRect/>
          <a:stretch>
            <a:fillRect/>
          </a:stretch>
        </p:blipFill>
        <p:spPr bwMode="auto">
          <a:xfrm>
            <a:off x="2714612" y="1928802"/>
            <a:ext cx="3050034" cy="2214578"/>
          </a:xfrm>
          <a:prstGeom prst="rect">
            <a:avLst/>
          </a:prstGeom>
          <a:noFill/>
          <a:ln w="9525">
            <a:noFill/>
            <a:miter lim="800000"/>
            <a:headEnd/>
            <a:tailEnd/>
          </a:ln>
        </p:spPr>
      </p:pic>
      <p:pic>
        <p:nvPicPr>
          <p:cNvPr id="8" name="imgPhoto_72109" descr="AMMANN Rammax RW 1504 - HFK 2001 грунтоуплотняющая машина, трамбующая машина">
            <a:hlinkClick r:id="rId6" tooltip="&quot;AMMANN Rammax RW 1504 - HFK 2001 грунтоуплотняющая машина, трамбующая машина&quot;"/>
          </p:cNvPr>
          <p:cNvPicPr/>
          <p:nvPr/>
        </p:nvPicPr>
        <p:blipFill>
          <a:blip r:embed="rId7"/>
          <a:srcRect/>
          <a:stretch>
            <a:fillRect/>
          </a:stretch>
        </p:blipFill>
        <p:spPr bwMode="auto">
          <a:xfrm>
            <a:off x="2857488" y="0"/>
            <a:ext cx="1714512" cy="1571612"/>
          </a:xfrm>
          <a:prstGeom prst="rect">
            <a:avLst/>
          </a:prstGeom>
          <a:noFill/>
          <a:ln w="9525">
            <a:noFill/>
            <a:miter lim="800000"/>
            <a:headEnd/>
            <a:tailEnd/>
          </a:ln>
        </p:spPr>
      </p:pic>
      <p:pic>
        <p:nvPicPr>
          <p:cNvPr id="9" name="imgPhoto_71195" descr="WEBER SRX 75D грунтоуплотняющая машина, трамбующая машина">
            <a:hlinkClick r:id="rId8" tooltip="&quot;WEBER SRX 75D грунтоуплотняющая машина, трамбующая машина&quot;"/>
          </p:cNvPr>
          <p:cNvPicPr/>
          <p:nvPr/>
        </p:nvPicPr>
        <p:blipFill>
          <a:blip r:embed="rId9"/>
          <a:srcRect/>
          <a:stretch>
            <a:fillRect/>
          </a:stretch>
        </p:blipFill>
        <p:spPr bwMode="auto">
          <a:xfrm>
            <a:off x="0" y="0"/>
            <a:ext cx="1357290" cy="1571612"/>
          </a:xfrm>
          <a:prstGeom prst="rect">
            <a:avLst/>
          </a:prstGeom>
          <a:noFill/>
          <a:ln w="9525">
            <a:noFill/>
            <a:miter lim="800000"/>
            <a:headEnd/>
            <a:tailEnd/>
          </a:ln>
        </p:spPr>
      </p:pic>
      <p:pic>
        <p:nvPicPr>
          <p:cNvPr id="10" name="imgPhoto_105371" descr="Zagęszczarka do koparki грунтоуплотняющая машина, трамбующая машина">
            <a:hlinkClick r:id="rId10" tooltip="&quot;Zagęszczarka do koparki грунтоуплотняющая машина, трамбующая машина&quot;"/>
          </p:cNvPr>
          <p:cNvPicPr/>
          <p:nvPr/>
        </p:nvPicPr>
        <p:blipFill>
          <a:blip r:embed="rId11"/>
          <a:srcRect/>
          <a:stretch>
            <a:fillRect/>
          </a:stretch>
        </p:blipFill>
        <p:spPr bwMode="auto">
          <a:xfrm>
            <a:off x="4572000" y="0"/>
            <a:ext cx="2214578" cy="1571612"/>
          </a:xfrm>
          <a:prstGeom prst="rect">
            <a:avLst/>
          </a:prstGeom>
          <a:noFill/>
          <a:ln w="9525">
            <a:noFill/>
            <a:miter lim="800000"/>
            <a:headEnd/>
            <a:tailEnd/>
          </a:ln>
        </p:spPr>
      </p:pic>
      <p:sp>
        <p:nvSpPr>
          <p:cNvPr id="12" name="Rectangle 3"/>
          <p:cNvSpPr>
            <a:spLocks noChangeArrowheads="1"/>
          </p:cNvSpPr>
          <p:nvPr/>
        </p:nvSpPr>
        <p:spPr bwMode="auto">
          <a:xfrm>
            <a:off x="0" y="4143380"/>
            <a:ext cx="5786446" cy="4770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Гладковальцовые</a:t>
            </a:r>
            <a:r>
              <a:rPr kumimoji="0" lang="ru-RU" sz="1600" b="1" i="0" u="none" strike="noStrike" cap="none" normalizeH="0" dirty="0" smtClean="0">
                <a:ln>
                  <a:noFill/>
                </a:ln>
                <a:solidFill>
                  <a:srgbClr val="FF0000"/>
                </a:solidFill>
                <a:effectLst/>
                <a:latin typeface="Times New Roman" pitchFamily="18" charset="0"/>
                <a:cs typeface="Times New Roman" pitchFamily="18" charset="0"/>
              </a:rPr>
              <a:t> </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катки:</a:t>
            </a:r>
            <a:r>
              <a:rPr kumimoji="0" lang="ru-RU" sz="1600" b="1" i="0" u="none" strike="noStrike" cap="none" normalizeH="0" dirty="0" smtClean="0">
                <a:ln>
                  <a:noFill/>
                </a:ln>
                <a:solidFill>
                  <a:srgbClr val="FF0000"/>
                </a:solidFill>
                <a:effectLst/>
                <a:latin typeface="Times New Roman" pitchFamily="18" charset="0"/>
                <a:cs typeface="Times New Roman" pitchFamily="18" charset="0"/>
              </a:rPr>
              <a:t> прицепной и самоходный</a:t>
            </a:r>
            <a:endParaRPr kumimoji="0" lang="ru-RU" sz="16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900" b="0" i="0" u="none" strike="noStrike" cap="none" normalizeH="0" baseline="0" dirty="0" smtClean="0">
                <a:ln>
                  <a:noFill/>
                </a:ln>
                <a:solidFill>
                  <a:schemeClr val="tx1"/>
                </a:solidFill>
                <a:effectLst/>
                <a:latin typeface="Arial" charset="0"/>
              </a:rPr>
              <a:t>  </a:t>
            </a:r>
            <a:endParaRPr kumimoji="0" lang="ru-RU" sz="20000" b="0" i="0" u="none" strike="noStrike" cap="none" normalizeH="0" baseline="0" dirty="0" smtClean="0">
              <a:ln>
                <a:noFill/>
              </a:ln>
              <a:solidFill>
                <a:schemeClr val="tx1"/>
              </a:solidFill>
              <a:effectLst/>
              <a:latin typeface="Arial" charset="0"/>
            </a:endParaRPr>
          </a:p>
        </p:txBody>
      </p:sp>
      <p:pic>
        <p:nvPicPr>
          <p:cNvPr id="13" name="Picture 6"/>
          <p:cNvPicPr>
            <a:picLocks noChangeAspect="1" noChangeArrowheads="1"/>
          </p:cNvPicPr>
          <p:nvPr/>
        </p:nvPicPr>
        <p:blipFill>
          <a:blip r:embed="rId12"/>
          <a:srcRect/>
          <a:stretch>
            <a:fillRect/>
          </a:stretch>
        </p:blipFill>
        <p:spPr bwMode="auto">
          <a:xfrm>
            <a:off x="6786578" y="0"/>
            <a:ext cx="2357422" cy="1571612"/>
          </a:xfrm>
          <a:prstGeom prst="rect">
            <a:avLst/>
          </a:prstGeom>
          <a:noFill/>
          <a:ln w="9525">
            <a:noFill/>
            <a:miter lim="800000"/>
            <a:headEnd/>
            <a:tailEnd/>
          </a:ln>
          <a:effectLst/>
        </p:spPr>
      </p:pic>
      <p:sp>
        <p:nvSpPr>
          <p:cNvPr id="14" name="Прямоугольник 13"/>
          <p:cNvSpPr/>
          <p:nvPr/>
        </p:nvSpPr>
        <p:spPr>
          <a:xfrm>
            <a:off x="6786578" y="1571612"/>
            <a:ext cx="2357422" cy="338554"/>
          </a:xfrm>
          <a:prstGeom prst="rect">
            <a:avLst/>
          </a:prstGeom>
        </p:spPr>
        <p:txBody>
          <a:bodyPr wrap="square">
            <a:spAutoFit/>
          </a:bodyPr>
          <a:lstStyle/>
          <a:p>
            <a:pPr algn="ctr"/>
            <a:r>
              <a:rPr lang="ru-RU" sz="1600" b="1" dirty="0" smtClean="0">
                <a:solidFill>
                  <a:srgbClr val="FF0000"/>
                </a:solidFill>
                <a:latin typeface="Times New Roman" pitchFamily="18" charset="0"/>
                <a:cs typeface="Times New Roman" pitchFamily="18" charset="0"/>
              </a:rPr>
              <a:t>Виброплита </a:t>
            </a:r>
            <a:endParaRPr lang="ru-RU" sz="1600" dirty="0">
              <a:solidFill>
                <a:srgbClr val="FF0000"/>
              </a:solidFill>
              <a:latin typeface="Times New Roman" pitchFamily="18" charset="0"/>
              <a:cs typeface="Times New Roman" pitchFamily="18" charset="0"/>
            </a:endParaRPr>
          </a:p>
        </p:txBody>
      </p:sp>
      <p:pic>
        <p:nvPicPr>
          <p:cNvPr id="15" name="Picture 2"/>
          <p:cNvPicPr>
            <a:picLocks noChangeAspect="1" noChangeArrowheads="1"/>
          </p:cNvPicPr>
          <p:nvPr/>
        </p:nvPicPr>
        <p:blipFill>
          <a:blip r:embed="rId13"/>
          <a:srcRect/>
          <a:stretch>
            <a:fillRect/>
          </a:stretch>
        </p:blipFill>
        <p:spPr bwMode="auto">
          <a:xfrm>
            <a:off x="5857884" y="1857364"/>
            <a:ext cx="3000396" cy="2129745"/>
          </a:xfrm>
          <a:prstGeom prst="rect">
            <a:avLst/>
          </a:prstGeom>
          <a:noFill/>
          <a:ln w="9525">
            <a:noFill/>
            <a:miter lim="800000"/>
            <a:headEnd/>
            <a:tailEnd/>
          </a:ln>
          <a:effectLst/>
        </p:spPr>
      </p:pic>
      <p:sp>
        <p:nvSpPr>
          <p:cNvPr id="16" name="Прямоугольник 15"/>
          <p:cNvSpPr/>
          <p:nvPr/>
        </p:nvSpPr>
        <p:spPr>
          <a:xfrm>
            <a:off x="5786446" y="3643314"/>
            <a:ext cx="3214678" cy="830997"/>
          </a:xfrm>
          <a:prstGeom prst="rect">
            <a:avLst/>
          </a:prstGeom>
        </p:spPr>
        <p:txBody>
          <a:bodyPr wrap="square">
            <a:spAutoFit/>
          </a:bodyPr>
          <a:lstStyle/>
          <a:p>
            <a:pPr algn="ctr"/>
            <a:r>
              <a:rPr lang="ru-RU" sz="1600" b="1" dirty="0" smtClean="0">
                <a:solidFill>
                  <a:srgbClr val="FF0000"/>
                </a:solidFill>
                <a:latin typeface="Times New Roman" pitchFamily="18" charset="0"/>
                <a:cs typeface="Times New Roman" pitchFamily="18" charset="0"/>
              </a:rPr>
              <a:t>Уплотнитель для грунтов, полигонов промышленных и бытовых отходов.</a:t>
            </a:r>
            <a:endParaRPr lang="ru-RU" sz="1600" b="1" dirty="0">
              <a:solidFill>
                <a:srgbClr val="FF0000"/>
              </a:solidFill>
              <a:latin typeface="Times New Roman" pitchFamily="18" charset="0"/>
              <a:cs typeface="Times New Roman" pitchFamily="18" charset="0"/>
            </a:endParaRPr>
          </a:p>
        </p:txBody>
      </p:sp>
      <p:pic>
        <p:nvPicPr>
          <p:cNvPr id="17" name="Picture 3"/>
          <p:cNvPicPr>
            <a:picLocks noChangeAspect="1" noChangeArrowheads="1"/>
          </p:cNvPicPr>
          <p:nvPr/>
        </p:nvPicPr>
        <p:blipFill>
          <a:blip r:embed="rId14"/>
          <a:srcRect/>
          <a:stretch>
            <a:fillRect/>
          </a:stretch>
        </p:blipFill>
        <p:spPr bwMode="auto">
          <a:xfrm>
            <a:off x="0" y="4429132"/>
            <a:ext cx="2571748" cy="2211703"/>
          </a:xfrm>
          <a:prstGeom prst="rect">
            <a:avLst/>
          </a:prstGeom>
          <a:noFill/>
          <a:ln w="9525">
            <a:noFill/>
            <a:miter lim="800000"/>
            <a:headEnd/>
            <a:tailEnd/>
          </a:ln>
          <a:effectLst/>
        </p:spPr>
      </p:pic>
      <p:sp>
        <p:nvSpPr>
          <p:cNvPr id="18" name="Прямоугольник 17"/>
          <p:cNvSpPr/>
          <p:nvPr/>
        </p:nvSpPr>
        <p:spPr>
          <a:xfrm>
            <a:off x="2500298" y="4786322"/>
            <a:ext cx="2214578" cy="1815882"/>
          </a:xfrm>
          <a:prstGeom prst="rect">
            <a:avLst/>
          </a:prstGeom>
        </p:spPr>
        <p:txBody>
          <a:bodyPr wrap="square">
            <a:spAutoFit/>
          </a:bodyPr>
          <a:lstStyle/>
          <a:p>
            <a:r>
              <a:rPr lang="ru-RU" sz="1600" b="1" dirty="0" smtClean="0">
                <a:solidFill>
                  <a:srgbClr val="FF0000"/>
                </a:solidFill>
                <a:latin typeface="Times New Roman" pitchFamily="18" charset="0"/>
                <a:cs typeface="Times New Roman" pitchFamily="18" charset="0"/>
              </a:rPr>
              <a:t>Пневмоколесный каток для уплотнения оснований и дорожных покрытий из битумно-минеральных смесей.</a:t>
            </a:r>
            <a:endParaRPr lang="ru-RU" sz="1600" b="1" dirty="0">
              <a:solidFill>
                <a:srgbClr val="FF0000"/>
              </a:solidFill>
              <a:latin typeface="Times New Roman" pitchFamily="18" charset="0"/>
              <a:cs typeface="Times New Roman" pitchFamily="18" charset="0"/>
            </a:endParaRPr>
          </a:p>
        </p:txBody>
      </p:sp>
      <p:pic>
        <p:nvPicPr>
          <p:cNvPr id="19" name="Picture 4"/>
          <p:cNvPicPr>
            <a:picLocks noChangeAspect="1" noChangeArrowheads="1"/>
          </p:cNvPicPr>
          <p:nvPr/>
        </p:nvPicPr>
        <p:blipFill>
          <a:blip r:embed="rId15"/>
          <a:srcRect/>
          <a:stretch>
            <a:fillRect/>
          </a:stretch>
        </p:blipFill>
        <p:spPr bwMode="auto">
          <a:xfrm>
            <a:off x="4643439" y="4572008"/>
            <a:ext cx="2643206" cy="2124241"/>
          </a:xfrm>
          <a:prstGeom prst="rect">
            <a:avLst/>
          </a:prstGeom>
          <a:noFill/>
          <a:ln w="9525">
            <a:noFill/>
            <a:miter lim="800000"/>
            <a:headEnd/>
            <a:tailEnd/>
          </a:ln>
          <a:effectLst/>
        </p:spPr>
      </p:pic>
      <p:sp>
        <p:nvSpPr>
          <p:cNvPr id="20" name="Прямоугольник 19"/>
          <p:cNvSpPr/>
          <p:nvPr/>
        </p:nvSpPr>
        <p:spPr>
          <a:xfrm>
            <a:off x="7286644" y="5286388"/>
            <a:ext cx="1857356" cy="830997"/>
          </a:xfrm>
          <a:prstGeom prst="rect">
            <a:avLst/>
          </a:prstGeom>
        </p:spPr>
        <p:txBody>
          <a:bodyPr wrap="square">
            <a:spAutoFit/>
          </a:bodyPr>
          <a:lstStyle/>
          <a:p>
            <a:r>
              <a:rPr lang="ru-RU" sz="1600" b="1" dirty="0" smtClean="0">
                <a:solidFill>
                  <a:srgbClr val="FF0000"/>
                </a:solidFill>
                <a:latin typeface="Times New Roman" pitchFamily="18" charset="0"/>
                <a:cs typeface="Times New Roman" pitchFamily="18" charset="0"/>
              </a:rPr>
              <a:t>Самоходный каток    с пневмоколесами</a:t>
            </a:r>
            <a:endParaRPr lang="ru-RU" sz="16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6072198" y="0"/>
            <a:ext cx="3071802" cy="5262979"/>
          </a:xfrm>
          <a:prstGeom prst="rect">
            <a:avLst/>
          </a:prstGeom>
        </p:spPr>
        <p:txBody>
          <a:bodyPr wrap="square">
            <a:spAutoFit/>
          </a:bodyPr>
          <a:lstStyle/>
          <a:p>
            <a:pPr algn="ctr"/>
            <a:r>
              <a:rPr lang="ru-RU" sz="1600" b="1" dirty="0" smtClean="0">
                <a:solidFill>
                  <a:srgbClr val="FF0000"/>
                </a:solidFill>
                <a:latin typeface="Times New Roman" pitchFamily="18" charset="0"/>
                <a:cs typeface="Times New Roman" pitchFamily="18" charset="0"/>
              </a:rPr>
              <a:t>Рис. 1. </a:t>
            </a:r>
          </a:p>
          <a:p>
            <a:pPr algn="ctr"/>
            <a:r>
              <a:rPr lang="ru-RU" sz="1600" b="1" dirty="0" smtClean="0">
                <a:solidFill>
                  <a:srgbClr val="FF0000"/>
                </a:solidFill>
                <a:latin typeface="Times New Roman" pitchFamily="18" charset="0"/>
                <a:cs typeface="Times New Roman" pitchFamily="18" charset="0"/>
              </a:rPr>
              <a:t>Технологическая схема уплотнения грунта под фундаменты колонн</a:t>
            </a:r>
          </a:p>
          <a:p>
            <a:r>
              <a:rPr lang="ru-RU" sz="1600" b="1" i="1" dirty="0" smtClean="0">
                <a:solidFill>
                  <a:srgbClr val="C00000"/>
                </a:solidFill>
                <a:latin typeface="Times New Roman" pitchFamily="18" charset="0"/>
                <a:cs typeface="Times New Roman" pitchFamily="18" charset="0"/>
              </a:rPr>
              <a:t>а </a:t>
            </a:r>
            <a:r>
              <a:rPr lang="ru-RU" sz="1600" b="1" dirty="0" smtClean="0">
                <a:solidFill>
                  <a:srgbClr val="C00000"/>
                </a:solidFill>
                <a:latin typeface="Times New Roman" pitchFamily="18" charset="0"/>
                <a:cs typeface="Times New Roman" pitchFamily="18" charset="0"/>
              </a:rPr>
              <a:t>— подача и разравнивание верхних слоев грунта и котловане экскаватором-планировщиком; </a:t>
            </a:r>
          </a:p>
          <a:p>
            <a:r>
              <a:rPr lang="ru-RU" sz="1600" b="1" i="1" dirty="0" smtClean="0">
                <a:solidFill>
                  <a:srgbClr val="C00000"/>
                </a:solidFill>
                <a:latin typeface="Times New Roman" pitchFamily="18" charset="0"/>
                <a:cs typeface="Times New Roman" pitchFamily="18" charset="0"/>
              </a:rPr>
              <a:t>б </a:t>
            </a:r>
            <a:r>
              <a:rPr lang="ru-RU" sz="1600" b="1" dirty="0" smtClean="0">
                <a:solidFill>
                  <a:srgbClr val="C00000"/>
                </a:solidFill>
                <a:latin typeface="Times New Roman" pitchFamily="18" charset="0"/>
                <a:cs typeface="Times New Roman" pitchFamily="18" charset="0"/>
              </a:rPr>
              <a:t>— то же. бульдозером; </a:t>
            </a:r>
          </a:p>
          <a:p>
            <a:r>
              <a:rPr lang="ru-RU" sz="1600" b="1" dirty="0" smtClean="0">
                <a:solidFill>
                  <a:srgbClr val="C00000"/>
                </a:solidFill>
                <a:latin typeface="Times New Roman" pitchFamily="18" charset="0"/>
                <a:cs typeface="Times New Roman" pitchFamily="18" charset="0"/>
              </a:rPr>
              <a:t>в — уплотнение грунта к котловане.</a:t>
            </a:r>
          </a:p>
          <a:p>
            <a:r>
              <a:rPr lang="ru-RU" sz="1600" b="1" dirty="0" smtClean="0">
                <a:solidFill>
                  <a:srgbClr val="002060"/>
                </a:solidFill>
                <a:latin typeface="Times New Roman" pitchFamily="18" charset="0"/>
                <a:cs typeface="Times New Roman" pitchFamily="18" charset="0"/>
              </a:rPr>
              <a:t>1 — экскаватор-планировщик; </a:t>
            </a:r>
          </a:p>
          <a:p>
            <a:r>
              <a:rPr lang="ru-RU" sz="1600" b="1" dirty="0" smtClean="0">
                <a:solidFill>
                  <a:srgbClr val="002060"/>
                </a:solidFill>
                <a:latin typeface="Times New Roman" pitchFamily="18" charset="0"/>
                <a:cs typeface="Times New Roman" pitchFamily="18" charset="0"/>
              </a:rPr>
              <a:t>2 </a:t>
            </a:r>
            <a:r>
              <a:rPr lang="ru-RU" sz="1600" b="1" i="1" dirty="0" smtClean="0">
                <a:solidFill>
                  <a:srgbClr val="002060"/>
                </a:solidFill>
                <a:latin typeface="Times New Roman" pitchFamily="18" charset="0"/>
                <a:cs typeface="Times New Roman" pitchFamily="18" charset="0"/>
              </a:rPr>
              <a:t>— </a:t>
            </a:r>
            <a:r>
              <a:rPr lang="ru-RU" sz="1600" b="1" dirty="0" smtClean="0">
                <a:solidFill>
                  <a:srgbClr val="002060"/>
                </a:solidFill>
                <a:latin typeface="Times New Roman" pitchFamily="18" charset="0"/>
                <a:cs typeface="Times New Roman" pitchFamily="18" charset="0"/>
              </a:rPr>
              <a:t>бульдозер; </a:t>
            </a:r>
          </a:p>
          <a:p>
            <a:r>
              <a:rPr lang="ru-RU" sz="1600" b="1" dirty="0" smtClean="0">
                <a:solidFill>
                  <a:srgbClr val="002060"/>
                </a:solidFill>
                <a:latin typeface="Times New Roman" pitchFamily="18" charset="0"/>
                <a:cs typeface="Times New Roman" pitchFamily="18" charset="0"/>
              </a:rPr>
              <a:t>3 — автомобиль-самосвал; </a:t>
            </a:r>
          </a:p>
          <a:p>
            <a:r>
              <a:rPr lang="ru-RU" sz="1600" b="1" dirty="0" smtClean="0">
                <a:solidFill>
                  <a:srgbClr val="002060"/>
                </a:solidFill>
                <a:latin typeface="Times New Roman" pitchFamily="18" charset="0"/>
                <a:cs typeface="Times New Roman" pitchFamily="18" charset="0"/>
              </a:rPr>
              <a:t>4 — электротрамбовка; </a:t>
            </a:r>
          </a:p>
          <a:p>
            <a:r>
              <a:rPr lang="ru-RU" sz="1600" b="1" dirty="0" smtClean="0">
                <a:solidFill>
                  <a:srgbClr val="002060"/>
                </a:solidFill>
                <a:latin typeface="Times New Roman" pitchFamily="18" charset="0"/>
                <a:cs typeface="Times New Roman" pitchFamily="18" charset="0"/>
              </a:rPr>
              <a:t>5 — виброплита; </a:t>
            </a:r>
          </a:p>
          <a:p>
            <a:r>
              <a:rPr lang="ru-RU" sz="1600" b="1" dirty="0" smtClean="0">
                <a:solidFill>
                  <a:srgbClr val="002060"/>
                </a:solidFill>
                <a:latin typeface="Times New Roman" pitchFamily="18" charset="0"/>
                <a:cs typeface="Times New Roman" pitchFamily="18" charset="0"/>
              </a:rPr>
              <a:t>6 — зона ручного разравнивания   грунта;  </a:t>
            </a:r>
          </a:p>
          <a:p>
            <a:r>
              <a:rPr lang="ru-RU" sz="1600" b="1" dirty="0" smtClean="0">
                <a:solidFill>
                  <a:srgbClr val="002060"/>
                </a:solidFill>
                <a:latin typeface="Times New Roman" pitchFamily="18" charset="0"/>
                <a:cs typeface="Times New Roman" pitchFamily="18" charset="0"/>
              </a:rPr>
              <a:t>7 — стоянки</a:t>
            </a:r>
            <a:r>
              <a:rPr lang="ru-RU" sz="1600" b="1" cap="small" dirty="0" smtClean="0">
                <a:solidFill>
                  <a:srgbClr val="002060"/>
                </a:solidFill>
                <a:latin typeface="Times New Roman" pitchFamily="18" charset="0"/>
                <a:cs typeface="Times New Roman" pitchFamily="18" charset="0"/>
              </a:rPr>
              <a:t>   </a:t>
            </a:r>
            <a:r>
              <a:rPr lang="ru-RU" sz="1600" b="1" dirty="0" smtClean="0">
                <a:solidFill>
                  <a:srgbClr val="002060"/>
                </a:solidFill>
                <a:latin typeface="Times New Roman" pitchFamily="18" charset="0"/>
                <a:cs typeface="Times New Roman" pitchFamily="18" charset="0"/>
              </a:rPr>
              <a:t>экскаватора-планировщика;  </a:t>
            </a:r>
          </a:p>
          <a:p>
            <a:r>
              <a:rPr lang="ru-RU" sz="1600" b="1" dirty="0" smtClean="0">
                <a:solidFill>
                  <a:srgbClr val="002060"/>
                </a:solidFill>
                <a:latin typeface="Times New Roman" pitchFamily="18" charset="0"/>
                <a:cs typeface="Times New Roman" pitchFamily="18" charset="0"/>
              </a:rPr>
              <a:t> 8 — уплотняемые   слои</a:t>
            </a:r>
            <a:r>
              <a:rPr lang="ru-RU" sz="1400" b="1" dirty="0" smtClean="0">
                <a:solidFill>
                  <a:srgbClr val="002060"/>
                </a:solidFill>
                <a:latin typeface="Times New Roman" pitchFamily="18" charset="0"/>
                <a:cs typeface="Times New Roman" pitchFamily="18" charset="0"/>
              </a:rPr>
              <a:t>.</a:t>
            </a:r>
            <a:endParaRPr lang="ru-RU" sz="1400" b="1" dirty="0">
              <a:solidFill>
                <a:srgbClr val="002060"/>
              </a:solidFill>
              <a:latin typeface="Times New Roman" pitchFamily="18" charset="0"/>
              <a:cs typeface="Times New Roman" pitchFamily="18" charset="0"/>
            </a:endParaRPr>
          </a:p>
        </p:txBody>
      </p:sp>
      <p:pic>
        <p:nvPicPr>
          <p:cNvPr id="14337" name="Picture 1" descr="C:\Documents and Settings\AGoltsev\Рабочий стол\Без имени-3копирование.jpg"/>
          <p:cNvPicPr>
            <a:picLocks noChangeAspect="1" noChangeArrowheads="1"/>
          </p:cNvPicPr>
          <p:nvPr/>
        </p:nvPicPr>
        <p:blipFill>
          <a:blip r:embed="rId2"/>
          <a:srcRect/>
          <a:stretch>
            <a:fillRect/>
          </a:stretch>
        </p:blipFill>
        <p:spPr bwMode="auto">
          <a:xfrm>
            <a:off x="-18752" y="0"/>
            <a:ext cx="6120547" cy="5214951"/>
          </a:xfrm>
          <a:prstGeom prst="rect">
            <a:avLst/>
          </a:prstGeom>
          <a:noFill/>
          <a:ln w="9525">
            <a:solidFill>
              <a:schemeClr val="tx1"/>
            </a:solidFill>
          </a:ln>
        </p:spPr>
      </p:pic>
      <p:sp>
        <p:nvSpPr>
          <p:cNvPr id="4" name="Прямоугольник 3"/>
          <p:cNvSpPr/>
          <p:nvPr/>
        </p:nvSpPr>
        <p:spPr>
          <a:xfrm>
            <a:off x="0" y="5214951"/>
            <a:ext cx="9144000" cy="1600438"/>
          </a:xfrm>
          <a:prstGeom prst="rect">
            <a:avLst/>
          </a:prstGeom>
        </p:spPr>
        <p:txBody>
          <a:bodyPr wrap="square">
            <a:spAutoFit/>
          </a:bodyPr>
          <a:lstStyle/>
          <a:p>
            <a:pPr lvl="0" algn="just" fontAlgn="base">
              <a:spcBef>
                <a:spcPct val="0"/>
              </a:spcBef>
              <a:spcAft>
                <a:spcPct val="0"/>
              </a:spcAft>
            </a:pPr>
            <a:r>
              <a:rPr lang="ru-RU" sz="1400" b="1" dirty="0" smtClean="0">
                <a:latin typeface="Times New Roman" pitchFamily="18" charset="0"/>
                <a:ea typeface="Times New Roman" pitchFamily="18" charset="0"/>
                <a:cs typeface="Times New Roman" pitchFamily="18" charset="0"/>
              </a:rPr>
              <a:t>Для уплотнения грунтов в стесненных условиях строительства в отечественной и зарубежной практике применяются:</a:t>
            </a:r>
          </a:p>
          <a:p>
            <a:pPr lvl="0" algn="just" fontAlgn="base">
              <a:spcBef>
                <a:spcPct val="0"/>
              </a:spcBef>
              <a:spcAft>
                <a:spcPct val="0"/>
              </a:spcAft>
              <a:buFont typeface="Arial" pitchFamily="34" charset="0"/>
              <a:buChar char="•"/>
            </a:pPr>
            <a:r>
              <a:rPr lang="ru-RU" sz="1400" b="1" dirty="0" smtClean="0">
                <a:latin typeface="Times New Roman" pitchFamily="18" charset="0"/>
                <a:ea typeface="Times New Roman" pitchFamily="18" charset="0"/>
                <a:cs typeface="Times New Roman" pitchFamily="18" charset="0"/>
              </a:rPr>
              <a:t>малогабаритные самоходные виброкатки; самопередвигающиеся виброплиты и вибротрамбовки; подвесные на: кране виброплиты и вибротрамбовки; управляемые вручную механические трамбовки; </a:t>
            </a:r>
            <a:r>
              <a:rPr lang="ru-RU" sz="1400" b="1" dirty="0" err="1" smtClean="0">
                <a:latin typeface="Times New Roman" pitchFamily="18" charset="0"/>
                <a:ea typeface="Times New Roman" pitchFamily="18" charset="0"/>
                <a:cs typeface="Times New Roman" pitchFamily="18" charset="0"/>
              </a:rPr>
              <a:t>взрывтрамбовки</a:t>
            </a:r>
            <a:r>
              <a:rPr lang="ru-RU" sz="1400" b="1" dirty="0" smtClean="0">
                <a:latin typeface="Times New Roman" pitchFamily="18" charset="0"/>
                <a:ea typeface="Times New Roman" pitchFamily="18" charset="0"/>
                <a:cs typeface="Times New Roman" pitchFamily="18" charset="0"/>
              </a:rPr>
              <a:t>; сменное навесное грунтоуплотняющее оборудование к </a:t>
            </a:r>
            <a:r>
              <a:rPr lang="ru-RU" sz="1400" b="1" dirty="0" err="1" smtClean="0">
                <a:latin typeface="Times New Roman" pitchFamily="18" charset="0"/>
                <a:ea typeface="Times New Roman" pitchFamily="18" charset="0"/>
                <a:cs typeface="Times New Roman" pitchFamily="18" charset="0"/>
              </a:rPr>
              <a:t>гидроэкскаваторам</a:t>
            </a:r>
            <a:r>
              <a:rPr lang="ru-RU" sz="1400" b="1" dirty="0" smtClean="0">
                <a:latin typeface="Times New Roman" pitchFamily="18" charset="0"/>
                <a:ea typeface="Times New Roman" pitchFamily="18" charset="0"/>
                <a:cs typeface="Times New Roman" pitchFamily="18" charset="0"/>
              </a:rPr>
              <a:t>; подвесные на экскаваторах и кранах трамбовки со свободным падением; трамбующие машины на самоходном </a:t>
            </a:r>
            <a:r>
              <a:rPr lang="ru-RU" sz="1400" b="1" dirty="0" err="1" smtClean="0">
                <a:latin typeface="Times New Roman" pitchFamily="18" charset="0"/>
                <a:ea typeface="Times New Roman" pitchFamily="18" charset="0"/>
                <a:cs typeface="Times New Roman" pitchFamily="18" charset="0"/>
              </a:rPr>
              <a:t>шасси;глубинные</a:t>
            </a:r>
            <a:r>
              <a:rPr lang="ru-RU" sz="1400" b="1" dirty="0" smtClean="0">
                <a:latin typeface="Times New Roman" pitchFamily="18" charset="0"/>
                <a:ea typeface="Times New Roman" pitchFamily="18" charset="0"/>
                <a:cs typeface="Times New Roman" pitchFamily="18" charset="0"/>
              </a:rPr>
              <a:t> вибраторы.</a:t>
            </a:r>
            <a:endParaRPr lang="ru-RU" sz="14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ocuments and Settings\AGoltsev\Рабочий стол\Без имени-4копирование.jpg"/>
          <p:cNvPicPr>
            <a:picLocks noChangeAspect="1" noChangeArrowheads="1"/>
          </p:cNvPicPr>
          <p:nvPr/>
        </p:nvPicPr>
        <p:blipFill>
          <a:blip r:embed="rId2">
            <a:lum/>
          </a:blip>
          <a:srcRect/>
          <a:stretch>
            <a:fillRect/>
          </a:stretch>
        </p:blipFill>
        <p:spPr bwMode="auto">
          <a:xfrm>
            <a:off x="5643570" y="3763055"/>
            <a:ext cx="3500431" cy="3094946"/>
          </a:xfrm>
          <a:prstGeom prst="rect">
            <a:avLst/>
          </a:prstGeom>
          <a:noFill/>
          <a:ln w="9525">
            <a:solidFill>
              <a:schemeClr val="tx1"/>
            </a:solidFill>
          </a:ln>
        </p:spPr>
      </p:pic>
      <p:sp>
        <p:nvSpPr>
          <p:cNvPr id="6" name="Прямоугольник 5"/>
          <p:cNvSpPr/>
          <p:nvPr/>
        </p:nvSpPr>
        <p:spPr>
          <a:xfrm>
            <a:off x="0" y="2857496"/>
            <a:ext cx="9144000" cy="1077218"/>
          </a:xfrm>
          <a:prstGeom prst="rect">
            <a:avLst/>
          </a:prstGeom>
        </p:spPr>
        <p:txBody>
          <a:bodyPr wrap="square">
            <a:spAutoFit/>
          </a:bodyPr>
          <a:lstStyle/>
          <a:p>
            <a:pPr algn="just"/>
            <a:r>
              <a:rPr lang="ru-RU" sz="1600" b="1" dirty="0" smtClean="0">
                <a:solidFill>
                  <a:srgbClr val="FF0000"/>
                </a:solidFill>
                <a:latin typeface="Times New Roman" pitchFamily="18" charset="0"/>
                <a:cs typeface="Times New Roman" pitchFamily="18" charset="0"/>
              </a:rPr>
              <a:t>Рис.2. Схема уплотнения грунтов в котлованах со сложными фундаментами и подземными конструкциями:</a:t>
            </a:r>
            <a:r>
              <a:rPr lang="ru-RU" sz="1600" b="1" dirty="0" smtClean="0">
                <a:solidFill>
                  <a:srgbClr val="002060"/>
                </a:solidFill>
                <a:latin typeface="Times New Roman" pitchFamily="18" charset="0"/>
                <a:cs typeface="Times New Roman" pitchFamily="18" charset="0"/>
              </a:rPr>
              <a:t>1 — отсыпанный слой грунта; 2 — экскаватор; </a:t>
            </a:r>
            <a:r>
              <a:rPr lang="ru-RU" sz="1600" b="1" dirty="0" smtClean="0">
                <a:solidFill>
                  <a:srgbClr val="002060"/>
                </a:solidFill>
                <a:latin typeface="Times New Roman" pitchFamily="18" charset="0"/>
                <a:cs typeface="Times New Roman" pitchFamily="18" charset="0"/>
              </a:rPr>
              <a:t>3</a:t>
            </a:r>
            <a:r>
              <a:rPr lang="en-US" sz="1600" b="1" dirty="0" smtClean="0">
                <a:solidFill>
                  <a:srgbClr val="002060"/>
                </a:solidFill>
                <a:latin typeface="Times New Roman" pitchFamily="18" charset="0"/>
                <a:cs typeface="Times New Roman" pitchFamily="18" charset="0"/>
              </a:rPr>
              <a:t> </a:t>
            </a:r>
            <a:r>
              <a:rPr lang="ru-RU" sz="1600" b="1" dirty="0" smtClean="0">
                <a:solidFill>
                  <a:srgbClr val="002060"/>
                </a:solidFill>
                <a:latin typeface="Times New Roman" pitchFamily="18" charset="0"/>
                <a:cs typeface="Times New Roman" pitchFamily="18" charset="0"/>
              </a:rPr>
              <a:t>— вибротрамбовка; 4 — виброплита; 5</a:t>
            </a:r>
            <a:r>
              <a:rPr lang="en-US" sz="1600" b="1" dirty="0" smtClean="0">
                <a:solidFill>
                  <a:srgbClr val="002060"/>
                </a:solidFill>
                <a:latin typeface="Times New Roman" pitchFamily="18" charset="0"/>
                <a:cs typeface="Times New Roman" pitchFamily="18" charset="0"/>
              </a:rPr>
              <a:t> </a:t>
            </a:r>
            <a:r>
              <a:rPr lang="ru-RU" sz="1600" b="1" dirty="0" smtClean="0">
                <a:solidFill>
                  <a:srgbClr val="002060"/>
                </a:solidFill>
                <a:latin typeface="Times New Roman" pitchFamily="18" charset="0"/>
                <a:cs typeface="Times New Roman" pitchFamily="18" charset="0"/>
              </a:rPr>
              <a:t>— направление движения виброплиты; 6 — направление движения экскаватора;    </a:t>
            </a:r>
          </a:p>
          <a:p>
            <a:pPr algn="just"/>
            <a:r>
              <a:rPr lang="ru-RU" sz="1600" b="1" dirty="0" smtClean="0">
                <a:solidFill>
                  <a:srgbClr val="002060"/>
                </a:solidFill>
                <a:latin typeface="Times New Roman" pitchFamily="18" charset="0"/>
                <a:cs typeface="Times New Roman" pitchFamily="18" charset="0"/>
              </a:rPr>
              <a:t>7 — зона   уплотнений   грунта   вибротрамбовкой</a:t>
            </a:r>
            <a:endParaRPr lang="ru-RU" sz="1600" b="1" dirty="0">
              <a:solidFill>
                <a:srgbClr val="002060"/>
              </a:solidFill>
              <a:latin typeface="Times New Roman" pitchFamily="18" charset="0"/>
              <a:cs typeface="Times New Roman" pitchFamily="18" charset="0"/>
            </a:endParaRPr>
          </a:p>
        </p:txBody>
      </p:sp>
      <p:sp>
        <p:nvSpPr>
          <p:cNvPr id="7" name="Прямоугольник 6"/>
          <p:cNvSpPr/>
          <p:nvPr/>
        </p:nvSpPr>
        <p:spPr>
          <a:xfrm>
            <a:off x="3357554" y="3811012"/>
            <a:ext cx="2286016" cy="3046988"/>
          </a:xfrm>
          <a:prstGeom prst="rect">
            <a:avLst/>
          </a:prstGeom>
        </p:spPr>
        <p:txBody>
          <a:bodyPr wrap="square">
            <a:spAutoFit/>
          </a:bodyPr>
          <a:lstStyle/>
          <a:p>
            <a:r>
              <a:rPr lang="ru-RU" sz="1600" b="1" dirty="0" smtClean="0">
                <a:solidFill>
                  <a:srgbClr val="FF0000"/>
                </a:solidFill>
                <a:latin typeface="Times New Roman" pitchFamily="18" charset="0"/>
                <a:cs typeface="Times New Roman" pitchFamily="18" charset="0"/>
              </a:rPr>
              <a:t>Рис.  3. Технологическая схема уплотнения грунтов в узких и глубоких пазух</a:t>
            </a:r>
            <a:r>
              <a:rPr lang="en-US" sz="1600" b="1" dirty="0" smtClean="0">
                <a:solidFill>
                  <a:srgbClr val="FF0000"/>
                </a:solidFill>
                <a:latin typeface="Times New Roman" pitchFamily="18" charset="0"/>
                <a:cs typeface="Times New Roman" pitchFamily="18" charset="0"/>
              </a:rPr>
              <a:t>ax</a:t>
            </a:r>
            <a:endParaRPr lang="ru-RU" sz="1600" b="1" dirty="0" smtClean="0">
              <a:solidFill>
                <a:srgbClr val="FF0000"/>
              </a:solidFill>
              <a:latin typeface="Times New Roman" pitchFamily="18" charset="0"/>
              <a:cs typeface="Times New Roman" pitchFamily="18" charset="0"/>
            </a:endParaRPr>
          </a:p>
          <a:p>
            <a:r>
              <a:rPr lang="ru-RU" sz="1600" b="1" dirty="0" smtClean="0">
                <a:solidFill>
                  <a:srgbClr val="002060"/>
                </a:solidFill>
                <a:latin typeface="Times New Roman" pitchFamily="18" charset="0"/>
                <a:cs typeface="Times New Roman" pitchFamily="18" charset="0"/>
              </a:rPr>
              <a:t>1-экскаватор;   </a:t>
            </a:r>
          </a:p>
          <a:p>
            <a:r>
              <a:rPr lang="ru-RU" sz="1600" b="1" dirty="0" smtClean="0">
                <a:solidFill>
                  <a:srgbClr val="002060"/>
                </a:solidFill>
                <a:latin typeface="Times New Roman" pitchFamily="18" charset="0"/>
                <a:cs typeface="Times New Roman" pitchFamily="18" charset="0"/>
              </a:rPr>
              <a:t>2-бульдозер;   </a:t>
            </a:r>
          </a:p>
          <a:p>
            <a:r>
              <a:rPr lang="ru-RU" sz="1600" b="1" dirty="0" smtClean="0">
                <a:solidFill>
                  <a:srgbClr val="002060"/>
                </a:solidFill>
                <a:latin typeface="Times New Roman" pitchFamily="18" charset="0"/>
                <a:cs typeface="Times New Roman" pitchFamily="18" charset="0"/>
              </a:rPr>
              <a:t>3 </a:t>
            </a:r>
            <a:r>
              <a:rPr lang="ru-RU" sz="1600" b="1" i="1" dirty="0" smtClean="0">
                <a:solidFill>
                  <a:srgbClr val="002060"/>
                </a:solidFill>
                <a:latin typeface="Times New Roman" pitchFamily="18" charset="0"/>
                <a:cs typeface="Times New Roman" pitchFamily="18" charset="0"/>
              </a:rPr>
              <a:t>– </a:t>
            </a:r>
            <a:r>
              <a:rPr lang="ru-RU" sz="1600" b="1" dirty="0" smtClean="0">
                <a:solidFill>
                  <a:srgbClr val="002060"/>
                </a:solidFill>
                <a:latin typeface="Times New Roman" pitchFamily="18" charset="0"/>
                <a:cs typeface="Times New Roman" pitchFamily="18" charset="0"/>
              </a:rPr>
              <a:t>микробульдозер;   </a:t>
            </a:r>
          </a:p>
          <a:p>
            <a:r>
              <a:rPr lang="ru-RU" sz="1600" b="1" i="1" dirty="0" smtClean="0">
                <a:solidFill>
                  <a:srgbClr val="002060"/>
                </a:solidFill>
                <a:latin typeface="Times New Roman" pitchFamily="18" charset="0"/>
                <a:cs typeface="Times New Roman" pitchFamily="18" charset="0"/>
              </a:rPr>
              <a:t>4 -</a:t>
            </a:r>
            <a:r>
              <a:rPr lang="ru-RU" sz="1600" b="1" dirty="0" smtClean="0">
                <a:solidFill>
                  <a:srgbClr val="002060"/>
                </a:solidFill>
                <a:latin typeface="Times New Roman" pitchFamily="18" charset="0"/>
                <a:cs typeface="Times New Roman" pitchFamily="18" charset="0"/>
              </a:rPr>
              <a:t>вибротрамбовка на экскаваторе;</a:t>
            </a:r>
          </a:p>
          <a:p>
            <a:r>
              <a:rPr lang="ru-RU" sz="1600" b="1" i="1" dirty="0" smtClean="0">
                <a:solidFill>
                  <a:srgbClr val="002060"/>
                </a:solidFill>
                <a:latin typeface="Times New Roman" pitchFamily="18" charset="0"/>
                <a:cs typeface="Times New Roman" pitchFamily="18" charset="0"/>
              </a:rPr>
              <a:t>5- </a:t>
            </a:r>
            <a:r>
              <a:rPr lang="ru-RU" sz="1600" b="1" dirty="0" smtClean="0">
                <a:solidFill>
                  <a:srgbClr val="002060"/>
                </a:solidFill>
                <a:latin typeface="Times New Roman" pitchFamily="18" charset="0"/>
                <a:cs typeface="Times New Roman" pitchFamily="18" charset="0"/>
              </a:rPr>
              <a:t>стенка траншей; </a:t>
            </a:r>
          </a:p>
          <a:p>
            <a:r>
              <a:rPr lang="ru-RU" sz="1600" b="1" dirty="0" smtClean="0">
                <a:solidFill>
                  <a:srgbClr val="002060"/>
                </a:solidFill>
                <a:latin typeface="Times New Roman" pitchFamily="18" charset="0"/>
                <a:cs typeface="Times New Roman" pitchFamily="18" charset="0"/>
              </a:rPr>
              <a:t>6</a:t>
            </a:r>
            <a:r>
              <a:rPr lang="ru-RU" sz="1600" b="1" i="1" dirty="0" smtClean="0">
                <a:solidFill>
                  <a:srgbClr val="002060"/>
                </a:solidFill>
                <a:latin typeface="Times New Roman" pitchFamily="18" charset="0"/>
                <a:cs typeface="Times New Roman" pitchFamily="18" charset="0"/>
              </a:rPr>
              <a:t> — </a:t>
            </a:r>
            <a:r>
              <a:rPr lang="ru-RU" sz="1600" b="1" dirty="0" smtClean="0">
                <a:solidFill>
                  <a:srgbClr val="002060"/>
                </a:solidFill>
                <a:latin typeface="Times New Roman" pitchFamily="18" charset="0"/>
                <a:cs typeface="Times New Roman" pitchFamily="18" charset="0"/>
              </a:rPr>
              <a:t>колонна</a:t>
            </a:r>
            <a:endParaRPr lang="ru-RU" sz="1600" b="1" dirty="0">
              <a:solidFill>
                <a:srgbClr val="002060"/>
              </a:solidFill>
              <a:latin typeface="Times New Roman" pitchFamily="18" charset="0"/>
              <a:cs typeface="Times New Roman" pitchFamily="18" charset="0"/>
            </a:endParaRPr>
          </a:p>
        </p:txBody>
      </p:sp>
      <p:pic>
        <p:nvPicPr>
          <p:cNvPr id="1027" name="Picture 3" descr="C:\Documents and Settings\AGoltsev\Рабочий стол\Без имени-2копирование.jpg"/>
          <p:cNvPicPr>
            <a:picLocks noChangeAspect="1" noChangeArrowheads="1"/>
          </p:cNvPicPr>
          <p:nvPr/>
        </p:nvPicPr>
        <p:blipFill>
          <a:blip r:embed="rId3"/>
          <a:srcRect/>
          <a:stretch>
            <a:fillRect/>
          </a:stretch>
        </p:blipFill>
        <p:spPr bwMode="auto">
          <a:xfrm>
            <a:off x="0" y="0"/>
            <a:ext cx="4429124" cy="2893476"/>
          </a:xfrm>
          <a:prstGeom prst="rect">
            <a:avLst/>
          </a:prstGeom>
          <a:noFill/>
          <a:ln w="9525">
            <a:solidFill>
              <a:schemeClr val="tx1"/>
            </a:solidFill>
          </a:ln>
        </p:spPr>
      </p:pic>
      <p:pic>
        <p:nvPicPr>
          <p:cNvPr id="1028" name="Picture 4" descr="C:\Documents and Settings\AGoltsev\Рабочий стол\Без имени-1копирование.jpg"/>
          <p:cNvPicPr>
            <a:picLocks noChangeAspect="1" noChangeArrowheads="1"/>
          </p:cNvPicPr>
          <p:nvPr/>
        </p:nvPicPr>
        <p:blipFill>
          <a:blip r:embed="rId4"/>
          <a:srcRect/>
          <a:stretch>
            <a:fillRect/>
          </a:stretch>
        </p:blipFill>
        <p:spPr bwMode="auto">
          <a:xfrm>
            <a:off x="4429124" y="-23978"/>
            <a:ext cx="4792770" cy="2900732"/>
          </a:xfrm>
          <a:prstGeom prst="rect">
            <a:avLst/>
          </a:prstGeom>
          <a:noFill/>
          <a:ln w="9525">
            <a:solidFill>
              <a:schemeClr val="tx1"/>
            </a:solidFill>
          </a:ln>
        </p:spPr>
      </p:pic>
      <p:pic>
        <p:nvPicPr>
          <p:cNvPr id="1029" name="Picture 5" descr="C:\Documents and Settings\AGoltsev\Рабочий стол\Без имени-4копирование.jpg"/>
          <p:cNvPicPr>
            <a:picLocks noChangeAspect="1" noChangeArrowheads="1"/>
          </p:cNvPicPr>
          <p:nvPr/>
        </p:nvPicPr>
        <p:blipFill>
          <a:blip r:embed="rId5"/>
          <a:srcRect/>
          <a:stretch>
            <a:fillRect/>
          </a:stretch>
        </p:blipFill>
        <p:spPr bwMode="auto">
          <a:xfrm>
            <a:off x="0" y="3929066"/>
            <a:ext cx="3379541" cy="2928934"/>
          </a:xfrm>
          <a:prstGeom prst="rect">
            <a:avLst/>
          </a:prstGeom>
          <a:noFill/>
          <a:ln w="9525">
            <a:solidFill>
              <a:schemeClr val="tx1"/>
            </a:solid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5857892"/>
            <a:ext cx="9144000" cy="830997"/>
          </a:xfrm>
          <a:prstGeom prst="rect">
            <a:avLst/>
          </a:prstGeom>
        </p:spPr>
        <p:txBody>
          <a:bodyPr wrap="square">
            <a:spAutoFit/>
          </a:bodyPr>
          <a:lstStyle/>
          <a:p>
            <a:pPr algn="ctr"/>
            <a:r>
              <a:rPr lang="ru-RU" sz="1600" b="1" dirty="0" smtClean="0">
                <a:solidFill>
                  <a:srgbClr val="FF0000"/>
                </a:solidFill>
                <a:latin typeface="Times New Roman" pitchFamily="18" charset="0"/>
                <a:cs typeface="Times New Roman" pitchFamily="18" charset="0"/>
              </a:rPr>
              <a:t>Рис.4. Схема уплотнения грунта основания котлована:</a:t>
            </a:r>
          </a:p>
          <a:p>
            <a:r>
              <a:rPr lang="ru-RU" sz="1600" b="1" dirty="0" smtClean="0">
                <a:solidFill>
                  <a:srgbClr val="002060"/>
                </a:solidFill>
                <a:latin typeface="Times New Roman" pitchFamily="18" charset="0"/>
                <a:cs typeface="Times New Roman" pitchFamily="18" charset="0"/>
              </a:rPr>
              <a:t>1-экскаватор; 2-трамбующая плита; 3-ось экскаватора; 4-уплотненный слой грунт (0,16 см); </a:t>
            </a:r>
          </a:p>
          <a:p>
            <a:r>
              <a:rPr lang="ru-RU" sz="1600" b="1" dirty="0" smtClean="0">
                <a:solidFill>
                  <a:srgbClr val="002060"/>
                </a:solidFill>
                <a:latin typeface="Times New Roman" pitchFamily="18" charset="0"/>
                <a:cs typeface="Times New Roman" pitchFamily="18" charset="0"/>
              </a:rPr>
              <a:t>5-уплотняющий слой грунта; 6-существующие фундаменты </a:t>
            </a:r>
            <a:endParaRPr lang="ru-RU" sz="1600" dirty="0">
              <a:solidFill>
                <a:srgbClr val="002060"/>
              </a:solidFill>
            </a:endParaRPr>
          </a:p>
        </p:txBody>
      </p:sp>
      <p:pic>
        <p:nvPicPr>
          <p:cNvPr id="1027" name="Picture 3" descr="C:\Documents and Settings\AGoltsev\Рабочий стол\Без имени-1копирование.jpg"/>
          <p:cNvPicPr>
            <a:picLocks noGrp="1" noChangeAspect="1" noChangeArrowheads="1"/>
          </p:cNvPicPr>
          <p:nvPr>
            <p:ph idx="1"/>
          </p:nvPr>
        </p:nvPicPr>
        <p:blipFill>
          <a:blip r:embed="rId2"/>
          <a:srcRect/>
          <a:stretch>
            <a:fillRect/>
          </a:stretch>
        </p:blipFill>
        <p:spPr bwMode="auto">
          <a:xfrm>
            <a:off x="0" y="0"/>
            <a:ext cx="9049587" cy="57150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1"/>
            <a:ext cx="8929718" cy="5018353"/>
          </a:xfrm>
          <a:prstGeom prst="rect">
            <a:avLst/>
          </a:prstGeom>
          <a:noFill/>
          <a:ln w="9525">
            <a:noFill/>
            <a:miter lim="800000"/>
            <a:headEnd/>
            <a:tailEnd/>
          </a:ln>
        </p:spPr>
      </p:pic>
      <p:sp>
        <p:nvSpPr>
          <p:cNvPr id="1027" name="Rectangle 3"/>
          <p:cNvSpPr>
            <a:spLocks noChangeArrowheads="1"/>
          </p:cNvSpPr>
          <p:nvPr/>
        </p:nvSpPr>
        <p:spPr bwMode="auto">
          <a:xfrm>
            <a:off x="0" y="5000636"/>
            <a:ext cx="9144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Рис.5. Обратная засыпка, разравнивание и уплотнение грунта внутри зданий под полы:   </a:t>
            </a:r>
            <a:endParaRPr kumimoji="0" lang="ru-RU" sz="16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600" b="1"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1</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автомобиль - самосвал ЗИЛ-ММЗ-555; </a:t>
            </a:r>
            <a:r>
              <a:rPr kumimoji="0" lang="ru-RU" sz="1600" b="1"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2</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бульдозер ДЗ-42 </a:t>
            </a:r>
            <a:endParaRPr kumimoji="0" lang="ru-RU" sz="1600" b="1" i="0" u="none" strike="noStrike" cap="none" normalizeH="0" baseline="0" dirty="0" smtClean="0">
              <a:ln>
                <a:noFill/>
              </a:ln>
              <a:solidFill>
                <a:srgbClr val="00206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6286512" y="642918"/>
            <a:ext cx="2643174"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Рис.6.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Технология уплотнения грунтов оснований под полы:</a:t>
            </a:r>
            <a:br>
              <a:rPr kumimoji="0" lang="ru-RU" sz="16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br>
            <a:r>
              <a:rPr kumimoji="0" lang="ru-RU" sz="1600" b="1" i="0"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1 - автосамосвал;</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2 - бульдозер;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3 - кран;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4 - вибротрамбовка;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5 - уплотняемые слои грунта</a:t>
            </a:r>
            <a:endParaRPr kumimoji="0" lang="ru-RU" sz="1600" b="1" i="0" strike="noStrike" cap="none" normalizeH="0" baseline="0" dirty="0" smtClean="0">
              <a:ln>
                <a:noFill/>
              </a:ln>
              <a:solidFill>
                <a:srgbClr val="002060"/>
              </a:solidFill>
              <a:effectLst/>
              <a:latin typeface="Times New Roman" pitchFamily="18" charset="0"/>
              <a:cs typeface="Times New Roman" pitchFamily="18" charset="0"/>
            </a:endParaRPr>
          </a:p>
        </p:txBody>
      </p:sp>
      <p:pic>
        <p:nvPicPr>
          <p:cNvPr id="2051" name="Picture 3" descr="C:\Documents and Settings\AGoltsev\Рабочий стол\Без имени-3копирование.jpg"/>
          <p:cNvPicPr>
            <a:picLocks noChangeAspect="1" noChangeArrowheads="1"/>
          </p:cNvPicPr>
          <p:nvPr/>
        </p:nvPicPr>
        <p:blipFill>
          <a:blip r:embed="rId2"/>
          <a:srcRect/>
          <a:stretch>
            <a:fillRect/>
          </a:stretch>
        </p:blipFill>
        <p:spPr bwMode="auto">
          <a:xfrm>
            <a:off x="0" y="4714860"/>
            <a:ext cx="6429388" cy="2143140"/>
          </a:xfrm>
          <a:prstGeom prst="rect">
            <a:avLst/>
          </a:prstGeom>
          <a:noFill/>
        </p:spPr>
      </p:pic>
      <p:grpSp>
        <p:nvGrpSpPr>
          <p:cNvPr id="2" name="Группа 24"/>
          <p:cNvGrpSpPr/>
          <p:nvPr/>
        </p:nvGrpSpPr>
        <p:grpSpPr>
          <a:xfrm>
            <a:off x="100584" y="544048"/>
            <a:ext cx="5929322" cy="3643338"/>
            <a:chOff x="0" y="571480"/>
            <a:chExt cx="6429388" cy="4180186"/>
          </a:xfrm>
        </p:grpSpPr>
        <p:pic>
          <p:nvPicPr>
            <p:cNvPr id="2050" name="Picture 2" descr="C:\Documents and Settings\AGoltsev\Рабочий стол\Без имени-2.jpg"/>
            <p:cNvPicPr>
              <a:picLocks noChangeAspect="1" noChangeArrowheads="1"/>
            </p:cNvPicPr>
            <p:nvPr/>
          </p:nvPicPr>
          <p:blipFill>
            <a:blip r:embed="rId3"/>
            <a:srcRect/>
            <a:stretch>
              <a:fillRect/>
            </a:stretch>
          </p:blipFill>
          <p:spPr bwMode="auto">
            <a:xfrm>
              <a:off x="0" y="571480"/>
              <a:ext cx="6429388" cy="4180186"/>
            </a:xfrm>
            <a:prstGeom prst="rect">
              <a:avLst/>
            </a:prstGeom>
            <a:noFill/>
          </p:spPr>
        </p:pic>
        <p:grpSp>
          <p:nvGrpSpPr>
            <p:cNvPr id="3" name="Group 4"/>
            <p:cNvGrpSpPr>
              <a:grpSpLocks/>
            </p:cNvGrpSpPr>
            <p:nvPr/>
          </p:nvGrpSpPr>
          <p:grpSpPr bwMode="auto">
            <a:xfrm rot="7631514">
              <a:off x="1011243" y="3959787"/>
              <a:ext cx="357156" cy="564011"/>
              <a:chOff x="6560" y="5724"/>
              <a:chExt cx="648" cy="1039"/>
            </a:xfrm>
          </p:grpSpPr>
          <p:sp>
            <p:nvSpPr>
              <p:cNvPr id="2053" name="PC"/>
              <p:cNvSpPr>
                <a:spLocks noEditPoints="1" noChangeArrowheads="1"/>
              </p:cNvSpPr>
              <p:nvPr/>
            </p:nvSpPr>
            <p:spPr bwMode="auto">
              <a:xfrm rot="-2182673">
                <a:off x="6791" y="5995"/>
                <a:ext cx="417" cy="768"/>
              </a:xfrm>
              <a:custGeom>
                <a:avLst/>
                <a:gdLst>
                  <a:gd name="T0" fmla="*/ 0 w 21600"/>
                  <a:gd name="T1" fmla="*/ 0 h 21600"/>
                  <a:gd name="T2" fmla="*/ 10800 w 21600"/>
                  <a:gd name="T3" fmla="*/ 0 h 21600"/>
                  <a:gd name="T4" fmla="*/ 21600 w 21600"/>
                  <a:gd name="T5" fmla="*/ 0 h 21600"/>
                  <a:gd name="T6" fmla="*/ 21600 w 21600"/>
                  <a:gd name="T7" fmla="*/ 10800 h 21600"/>
                  <a:gd name="T8" fmla="*/ 10800 w 21600"/>
                  <a:gd name="T9" fmla="*/ 21600 h 21600"/>
                  <a:gd name="T10" fmla="*/ 0 w 21600"/>
                  <a:gd name="T11" fmla="*/ 10800 h 21600"/>
                  <a:gd name="T12" fmla="*/ 2802 w 21600"/>
                  <a:gd name="T13" fmla="*/ 3891 h 21600"/>
                  <a:gd name="T14" fmla="*/ 19065 w 21600"/>
                  <a:gd name="T15" fmla="*/ 14250 h 21600"/>
                </a:gdLst>
                <a:ahLst/>
                <a:cxnLst>
                  <a:cxn ang="0">
                    <a:pos x="T0" y="T1"/>
                  </a:cxn>
                  <a:cxn ang="0">
                    <a:pos x="T2" y="T3"/>
                  </a:cxn>
                  <a:cxn ang="0">
                    <a:pos x="T4" y="T5"/>
                  </a:cxn>
                  <a:cxn ang="0">
                    <a:pos x="T6" y="T7"/>
                  </a:cxn>
                  <a:cxn ang="0">
                    <a:pos x="T8" y="T9"/>
                  </a:cxn>
                  <a:cxn ang="0">
                    <a:pos x="T10" y="T11"/>
                  </a:cxn>
                </a:cxnLst>
                <a:rect l="T12" t="T13" r="T14" b="T15"/>
                <a:pathLst>
                  <a:path w="21600" h="21600" extrusionOk="0">
                    <a:moveTo>
                      <a:pt x="21600" y="10851"/>
                    </a:moveTo>
                    <a:lnTo>
                      <a:pt x="21600" y="0"/>
                    </a:lnTo>
                    <a:lnTo>
                      <a:pt x="10823" y="0"/>
                    </a:lnTo>
                    <a:lnTo>
                      <a:pt x="0" y="0"/>
                    </a:lnTo>
                    <a:lnTo>
                      <a:pt x="0" y="10919"/>
                    </a:lnTo>
                    <a:lnTo>
                      <a:pt x="0" y="19328"/>
                    </a:lnTo>
                    <a:lnTo>
                      <a:pt x="5924" y="19328"/>
                    </a:lnTo>
                    <a:lnTo>
                      <a:pt x="6494" y="21600"/>
                    </a:lnTo>
                    <a:lnTo>
                      <a:pt x="10663" y="21600"/>
                    </a:lnTo>
                    <a:lnTo>
                      <a:pt x="15334" y="21600"/>
                    </a:lnTo>
                    <a:lnTo>
                      <a:pt x="15904" y="19328"/>
                    </a:lnTo>
                    <a:lnTo>
                      <a:pt x="21600" y="19328"/>
                    </a:lnTo>
                    <a:lnTo>
                      <a:pt x="21600" y="10851"/>
                    </a:lnTo>
                    <a:close/>
                  </a:path>
                  <a:path w="21600" h="21600" extrusionOk="0">
                    <a:moveTo>
                      <a:pt x="15904" y="19328"/>
                    </a:moveTo>
                    <a:lnTo>
                      <a:pt x="16861" y="14750"/>
                    </a:lnTo>
                    <a:lnTo>
                      <a:pt x="19367" y="14750"/>
                    </a:lnTo>
                    <a:lnTo>
                      <a:pt x="19367" y="3459"/>
                    </a:lnTo>
                    <a:lnTo>
                      <a:pt x="2461" y="3459"/>
                    </a:lnTo>
                    <a:lnTo>
                      <a:pt x="2461" y="14750"/>
                    </a:lnTo>
                    <a:lnTo>
                      <a:pt x="4967" y="14750"/>
                    </a:lnTo>
                    <a:lnTo>
                      <a:pt x="5924" y="19159"/>
                    </a:lnTo>
                    <a:moveTo>
                      <a:pt x="15904" y="19328"/>
                    </a:moveTo>
                    <a:lnTo>
                      <a:pt x="16861" y="14750"/>
                    </a:lnTo>
                    <a:lnTo>
                      <a:pt x="2461" y="14750"/>
                    </a:lnTo>
                  </a:path>
                </a:pathLst>
              </a:custGeom>
              <a:solidFill>
                <a:srgbClr val="C0C0C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054" name="Rectangle 6"/>
              <p:cNvSpPr>
                <a:spLocks noChangeArrowheads="1"/>
              </p:cNvSpPr>
              <p:nvPr/>
            </p:nvSpPr>
            <p:spPr bwMode="auto">
              <a:xfrm rot="13924382">
                <a:off x="6434" y="5850"/>
                <a:ext cx="720" cy="467"/>
              </a:xfrm>
              <a:prstGeom prst="rect">
                <a:avLst/>
              </a:prstGeom>
              <a:solidFill>
                <a:srgbClr val="C0C0C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4" name="Group 7"/>
            <p:cNvGrpSpPr>
              <a:grpSpLocks/>
            </p:cNvGrpSpPr>
            <p:nvPr/>
          </p:nvGrpSpPr>
          <p:grpSpPr bwMode="auto">
            <a:xfrm>
              <a:off x="1928794" y="3286124"/>
              <a:ext cx="1285884" cy="428628"/>
              <a:chOff x="9851" y="9484"/>
              <a:chExt cx="2709" cy="1083"/>
            </a:xfrm>
          </p:grpSpPr>
          <p:sp>
            <p:nvSpPr>
              <p:cNvPr id="2056" name="AutoShape 8"/>
              <p:cNvSpPr>
                <a:spLocks noChangeArrowheads="1"/>
              </p:cNvSpPr>
              <p:nvPr/>
            </p:nvSpPr>
            <p:spPr bwMode="auto">
              <a:xfrm>
                <a:off x="11840" y="9484"/>
                <a:ext cx="720" cy="720"/>
              </a:xfrm>
              <a:prstGeom prst="bevel">
                <a:avLst>
                  <a:gd name="adj" fmla="val 12500"/>
                </a:avLst>
              </a:prstGeom>
              <a:solidFill>
                <a:srgbClr val="C0C0C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057" name="Rectangle 9"/>
              <p:cNvSpPr>
                <a:spLocks noChangeArrowheads="1"/>
              </p:cNvSpPr>
              <p:nvPr/>
            </p:nvSpPr>
            <p:spPr bwMode="auto">
              <a:xfrm>
                <a:off x="11280" y="9644"/>
                <a:ext cx="540" cy="360"/>
              </a:xfrm>
              <a:prstGeom prst="rect">
                <a:avLst/>
              </a:prstGeom>
              <a:solidFill>
                <a:srgbClr val="C0C0C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058" name="Arc 10"/>
              <p:cNvSpPr>
                <a:spLocks/>
              </p:cNvSpPr>
              <p:nvPr/>
            </p:nvSpPr>
            <p:spPr bwMode="auto">
              <a:xfrm rot="3662965">
                <a:off x="10191" y="9435"/>
                <a:ext cx="792" cy="1471"/>
              </a:xfrm>
              <a:custGeom>
                <a:avLst/>
                <a:gdLst>
                  <a:gd name="G0" fmla="+- 2632 0 0"/>
                  <a:gd name="G1" fmla="+- 21600 0 0"/>
                  <a:gd name="G2" fmla="+- 21600 0 0"/>
                  <a:gd name="T0" fmla="*/ 0 w 17668"/>
                  <a:gd name="T1" fmla="*/ 161 h 21600"/>
                  <a:gd name="T2" fmla="*/ 17668 w 17668"/>
                  <a:gd name="T3" fmla="*/ 6092 h 21600"/>
                  <a:gd name="T4" fmla="*/ 2632 w 17668"/>
                  <a:gd name="T5" fmla="*/ 21600 h 21600"/>
                </a:gdLst>
                <a:ahLst/>
                <a:cxnLst>
                  <a:cxn ang="0">
                    <a:pos x="T0" y="T1"/>
                  </a:cxn>
                  <a:cxn ang="0">
                    <a:pos x="T2" y="T3"/>
                  </a:cxn>
                  <a:cxn ang="0">
                    <a:pos x="T4" y="T5"/>
                  </a:cxn>
                </a:cxnLst>
                <a:rect l="0" t="0" r="r" b="b"/>
                <a:pathLst>
                  <a:path w="17668" h="21600" fill="none" extrusionOk="0">
                    <a:moveTo>
                      <a:pt x="-1" y="160"/>
                    </a:moveTo>
                    <a:cubicBezTo>
                      <a:pt x="873" y="53"/>
                      <a:pt x="1752" y="-1"/>
                      <a:pt x="2632" y="0"/>
                    </a:cubicBezTo>
                    <a:cubicBezTo>
                      <a:pt x="8245" y="0"/>
                      <a:pt x="13637" y="2185"/>
                      <a:pt x="17667" y="6092"/>
                    </a:cubicBezTo>
                  </a:path>
                  <a:path w="17668" h="21600" stroke="0" extrusionOk="0">
                    <a:moveTo>
                      <a:pt x="-1" y="160"/>
                    </a:moveTo>
                    <a:cubicBezTo>
                      <a:pt x="873" y="53"/>
                      <a:pt x="1752" y="-1"/>
                      <a:pt x="2632" y="0"/>
                    </a:cubicBezTo>
                    <a:cubicBezTo>
                      <a:pt x="8245" y="0"/>
                      <a:pt x="13637" y="2185"/>
                      <a:pt x="17667" y="6092"/>
                    </a:cubicBezTo>
                    <a:lnTo>
                      <a:pt x="2632" y="21600"/>
                    </a:lnTo>
                    <a:close/>
                  </a:path>
                </a:pathLst>
              </a:cu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059" name="Line 11"/>
              <p:cNvSpPr>
                <a:spLocks noChangeShapeType="1"/>
              </p:cNvSpPr>
              <p:nvPr/>
            </p:nvSpPr>
            <p:spPr bwMode="auto">
              <a:xfrm>
                <a:off x="11165" y="9569"/>
                <a:ext cx="720" cy="0"/>
              </a:xfrm>
              <a:prstGeom prst="line">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060" name="Line 12"/>
              <p:cNvSpPr>
                <a:spLocks noChangeShapeType="1"/>
              </p:cNvSpPr>
              <p:nvPr/>
            </p:nvSpPr>
            <p:spPr bwMode="auto">
              <a:xfrm>
                <a:off x="11158" y="10102"/>
                <a:ext cx="720" cy="0"/>
              </a:xfrm>
              <a:prstGeom prst="line">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5" name="Group 18"/>
            <p:cNvGrpSpPr>
              <a:grpSpLocks/>
            </p:cNvGrpSpPr>
            <p:nvPr/>
          </p:nvGrpSpPr>
          <p:grpSpPr bwMode="auto">
            <a:xfrm rot="16200000">
              <a:off x="5164940" y="3836192"/>
              <a:ext cx="257963" cy="729463"/>
              <a:chOff x="7860" y="3184"/>
              <a:chExt cx="620" cy="1988"/>
            </a:xfrm>
          </p:grpSpPr>
          <p:sp>
            <p:nvSpPr>
              <p:cNvPr id="2067" name="Line 19"/>
              <p:cNvSpPr>
                <a:spLocks noChangeShapeType="1"/>
              </p:cNvSpPr>
              <p:nvPr/>
            </p:nvSpPr>
            <p:spPr bwMode="auto">
              <a:xfrm>
                <a:off x="7860" y="3344"/>
                <a:ext cx="0" cy="540"/>
              </a:xfrm>
              <a:prstGeom prst="line">
                <a:avLst/>
              </a:prstGeom>
              <a:noFill/>
              <a:ln w="762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068" name="Line 20"/>
              <p:cNvSpPr>
                <a:spLocks noChangeShapeType="1"/>
              </p:cNvSpPr>
              <p:nvPr/>
            </p:nvSpPr>
            <p:spPr bwMode="auto">
              <a:xfrm>
                <a:off x="8480" y="3344"/>
                <a:ext cx="0" cy="540"/>
              </a:xfrm>
              <a:prstGeom prst="line">
                <a:avLst/>
              </a:prstGeom>
              <a:noFill/>
              <a:ln w="762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069" name="AutoShape 21"/>
              <p:cNvSpPr>
                <a:spLocks noChangeArrowheads="1"/>
              </p:cNvSpPr>
              <p:nvPr/>
            </p:nvSpPr>
            <p:spPr bwMode="auto">
              <a:xfrm rot="16129077" flipV="1">
                <a:off x="7545" y="4427"/>
                <a:ext cx="1240" cy="249"/>
              </a:xfrm>
              <a:prstGeom prst="diamond">
                <a:avLst/>
              </a:prstGeom>
              <a:solidFill>
                <a:srgbClr val="C0C0C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070" name="AutoShape 22"/>
              <p:cNvSpPr>
                <a:spLocks noChangeArrowheads="1"/>
              </p:cNvSpPr>
              <p:nvPr/>
            </p:nvSpPr>
            <p:spPr bwMode="auto">
              <a:xfrm rot="16313690">
                <a:off x="7720" y="3364"/>
                <a:ext cx="900" cy="540"/>
              </a:xfrm>
              <a:prstGeom prst="flowChartDelay">
                <a:avLst/>
              </a:prstGeom>
              <a:solidFill>
                <a:srgbClr val="C0C0C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grpSp>
      </p:grpSp>
      <p:sp>
        <p:nvSpPr>
          <p:cNvPr id="26" name="Прямоугольник 25"/>
          <p:cNvSpPr/>
          <p:nvPr/>
        </p:nvSpPr>
        <p:spPr>
          <a:xfrm>
            <a:off x="3714744" y="214290"/>
            <a:ext cx="1643074" cy="2857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b="1" dirty="0" smtClean="0">
                <a:solidFill>
                  <a:schemeClr val="tx1"/>
                </a:solidFill>
                <a:latin typeface="Times New Roman" pitchFamily="18" charset="0"/>
                <a:cs typeface="Times New Roman" pitchFamily="18" charset="0"/>
              </a:rPr>
              <a:t>Схема движения экскаватора</a:t>
            </a:r>
            <a:endParaRPr lang="ru-RU" sz="1100" b="1" dirty="0">
              <a:solidFill>
                <a:schemeClr val="tx1"/>
              </a:solidFill>
              <a:latin typeface="Times New Roman" pitchFamily="18" charset="0"/>
              <a:cs typeface="Times New Roman" pitchFamily="18" charset="0"/>
            </a:endParaRPr>
          </a:p>
        </p:txBody>
      </p:sp>
      <p:cxnSp>
        <p:nvCxnSpPr>
          <p:cNvPr id="28" name="Прямая со стрелкой 27"/>
          <p:cNvCxnSpPr/>
          <p:nvPr/>
        </p:nvCxnSpPr>
        <p:spPr>
          <a:xfrm rot="5400000">
            <a:off x="3178959" y="750075"/>
            <a:ext cx="1143008" cy="500066"/>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32" name="Прямоугольник 31"/>
          <p:cNvSpPr/>
          <p:nvPr/>
        </p:nvSpPr>
        <p:spPr>
          <a:xfrm>
            <a:off x="2786050" y="2643182"/>
            <a:ext cx="142876"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itchFamily="18" charset="0"/>
                <a:cs typeface="Times New Roman" pitchFamily="18" charset="0"/>
              </a:rPr>
              <a:t>2</a:t>
            </a:r>
            <a:endParaRPr lang="ru-RU" sz="1400" b="1" dirty="0">
              <a:solidFill>
                <a:schemeClr val="tx1"/>
              </a:solidFill>
              <a:latin typeface="Times New Roman" pitchFamily="18" charset="0"/>
              <a:cs typeface="Times New Roman" pitchFamily="18" charset="0"/>
            </a:endParaRPr>
          </a:p>
        </p:txBody>
      </p:sp>
      <p:sp>
        <p:nvSpPr>
          <p:cNvPr id="33" name="Прямоугольник 32"/>
          <p:cNvSpPr/>
          <p:nvPr/>
        </p:nvSpPr>
        <p:spPr>
          <a:xfrm>
            <a:off x="1214414" y="3357562"/>
            <a:ext cx="142876"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itchFamily="18" charset="0"/>
                <a:cs typeface="Times New Roman" pitchFamily="18" charset="0"/>
              </a:rPr>
              <a:t>1</a:t>
            </a:r>
            <a:endParaRPr lang="ru-RU" sz="1400" b="1" dirty="0">
              <a:solidFill>
                <a:schemeClr val="tx1"/>
              </a:solidFill>
              <a:latin typeface="Times New Roman" pitchFamily="18" charset="0"/>
              <a:cs typeface="Times New Roman" pitchFamily="18" charset="0"/>
            </a:endParaRPr>
          </a:p>
        </p:txBody>
      </p:sp>
      <p:sp>
        <p:nvSpPr>
          <p:cNvPr id="34" name="Прямоугольник 33"/>
          <p:cNvSpPr/>
          <p:nvPr/>
        </p:nvSpPr>
        <p:spPr>
          <a:xfrm>
            <a:off x="4500562" y="3286124"/>
            <a:ext cx="142876"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itchFamily="18" charset="0"/>
                <a:cs typeface="Times New Roman" pitchFamily="18" charset="0"/>
              </a:rPr>
              <a:t>3</a:t>
            </a:r>
            <a:endParaRPr lang="ru-RU" sz="1400" b="1" dirty="0">
              <a:solidFill>
                <a:schemeClr val="tx1"/>
              </a:solidFill>
              <a:latin typeface="Times New Roman" pitchFamily="18" charset="0"/>
              <a:cs typeface="Times New Roman" pitchFamily="18" charset="0"/>
            </a:endParaRPr>
          </a:p>
        </p:txBody>
      </p:sp>
      <p:sp>
        <p:nvSpPr>
          <p:cNvPr id="35" name="Прямоугольник 34"/>
          <p:cNvSpPr/>
          <p:nvPr/>
        </p:nvSpPr>
        <p:spPr>
          <a:xfrm>
            <a:off x="1571604" y="5715016"/>
            <a:ext cx="142876"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itchFamily="18" charset="0"/>
                <a:cs typeface="Times New Roman" pitchFamily="18" charset="0"/>
              </a:rPr>
              <a:t>1</a:t>
            </a:r>
            <a:endParaRPr lang="ru-RU" sz="1400" b="1" dirty="0">
              <a:solidFill>
                <a:schemeClr val="tx1"/>
              </a:solidFill>
              <a:latin typeface="Times New Roman" pitchFamily="18" charset="0"/>
              <a:cs typeface="Times New Roman" pitchFamily="18" charset="0"/>
            </a:endParaRPr>
          </a:p>
        </p:txBody>
      </p:sp>
      <p:sp>
        <p:nvSpPr>
          <p:cNvPr id="36" name="Прямоугольник 35"/>
          <p:cNvSpPr/>
          <p:nvPr/>
        </p:nvSpPr>
        <p:spPr>
          <a:xfrm>
            <a:off x="2928926" y="5572140"/>
            <a:ext cx="142876"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itchFamily="18" charset="0"/>
                <a:cs typeface="Times New Roman" pitchFamily="18" charset="0"/>
              </a:rPr>
              <a:t>2</a:t>
            </a:r>
            <a:endParaRPr lang="ru-RU" sz="1400" b="1" dirty="0">
              <a:solidFill>
                <a:schemeClr val="tx1"/>
              </a:solidFill>
              <a:latin typeface="Times New Roman" pitchFamily="18" charset="0"/>
              <a:cs typeface="Times New Roman" pitchFamily="18" charset="0"/>
            </a:endParaRPr>
          </a:p>
        </p:txBody>
      </p:sp>
      <p:sp>
        <p:nvSpPr>
          <p:cNvPr id="37" name="Прямоугольник 36"/>
          <p:cNvSpPr/>
          <p:nvPr/>
        </p:nvSpPr>
        <p:spPr>
          <a:xfrm>
            <a:off x="4429124" y="5572140"/>
            <a:ext cx="142876"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itchFamily="18" charset="0"/>
                <a:cs typeface="Times New Roman" pitchFamily="18" charset="0"/>
              </a:rPr>
              <a:t>3</a:t>
            </a:r>
            <a:endParaRPr lang="ru-RU" sz="1400" b="1" dirty="0">
              <a:solidFill>
                <a:schemeClr val="tx1"/>
              </a:solidFill>
              <a:latin typeface="Times New Roman" pitchFamily="18" charset="0"/>
              <a:cs typeface="Times New Roman" pitchFamily="18" charset="0"/>
            </a:endParaRPr>
          </a:p>
        </p:txBody>
      </p:sp>
      <p:sp>
        <p:nvSpPr>
          <p:cNvPr id="38" name="Прямоугольник 37"/>
          <p:cNvSpPr/>
          <p:nvPr/>
        </p:nvSpPr>
        <p:spPr>
          <a:xfrm>
            <a:off x="5715008" y="5857892"/>
            <a:ext cx="142876"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itchFamily="18" charset="0"/>
                <a:cs typeface="Times New Roman" pitchFamily="18" charset="0"/>
              </a:rPr>
              <a:t>4</a:t>
            </a:r>
            <a:endParaRPr lang="ru-RU" sz="1400" b="1" dirty="0">
              <a:solidFill>
                <a:schemeClr val="tx1"/>
              </a:solidFill>
              <a:latin typeface="Times New Roman" pitchFamily="18" charset="0"/>
              <a:cs typeface="Times New Roman" pitchFamily="18" charset="0"/>
            </a:endParaRPr>
          </a:p>
        </p:txBody>
      </p:sp>
      <p:sp>
        <p:nvSpPr>
          <p:cNvPr id="39" name="Прямоугольник 38"/>
          <p:cNvSpPr/>
          <p:nvPr/>
        </p:nvSpPr>
        <p:spPr>
          <a:xfrm>
            <a:off x="6215074" y="5715016"/>
            <a:ext cx="142876"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latin typeface="Times New Roman" pitchFamily="18" charset="0"/>
                <a:cs typeface="Times New Roman" pitchFamily="18" charset="0"/>
              </a:rPr>
              <a:t>5</a:t>
            </a:r>
            <a:endParaRPr lang="ru-RU" sz="1400" b="1" dirty="0">
              <a:solidFill>
                <a:schemeClr val="tx1"/>
              </a:solidFill>
              <a:latin typeface="Times New Roman" pitchFamily="18" charset="0"/>
              <a:cs typeface="Times New Roman" pitchFamily="18" charset="0"/>
            </a:endParaRPr>
          </a:p>
        </p:txBody>
      </p:sp>
      <p:cxnSp>
        <p:nvCxnSpPr>
          <p:cNvPr id="42" name="Прямая со стрелкой 41"/>
          <p:cNvCxnSpPr>
            <a:stCxn id="39" idx="2"/>
          </p:cNvCxnSpPr>
          <p:nvPr/>
        </p:nvCxnSpPr>
        <p:spPr>
          <a:xfrm rot="5400000">
            <a:off x="6036479" y="5965049"/>
            <a:ext cx="285752" cy="214314"/>
          </a:xfrm>
          <a:prstGeom prst="straightConnector1">
            <a:avLst/>
          </a:prstGeom>
          <a:ln w="12700">
            <a:solidFill>
              <a:srgbClr val="C00000"/>
            </a:solidFill>
            <a:tailEnd type="arrow"/>
          </a:ln>
        </p:spPr>
        <p:style>
          <a:lnRef idx="1">
            <a:schemeClr val="dk1"/>
          </a:lnRef>
          <a:fillRef idx="0">
            <a:schemeClr val="dk1"/>
          </a:fillRef>
          <a:effectRef idx="0">
            <a:schemeClr val="dk1"/>
          </a:effectRef>
          <a:fontRef idx="minor">
            <a:schemeClr val="tx1"/>
          </a:fontRef>
        </p:style>
      </p:cxnSp>
      <p:cxnSp>
        <p:nvCxnSpPr>
          <p:cNvPr id="45" name="Прямая со стрелкой 44"/>
          <p:cNvCxnSpPr/>
          <p:nvPr/>
        </p:nvCxnSpPr>
        <p:spPr>
          <a:xfrm rot="5400000">
            <a:off x="5894397" y="6036487"/>
            <a:ext cx="499272" cy="286546"/>
          </a:xfrm>
          <a:prstGeom prst="straightConnector1">
            <a:avLst/>
          </a:prstGeom>
          <a:ln w="12700">
            <a:solidFill>
              <a:srgbClr val="FF0000"/>
            </a:solidFill>
            <a:tailEnd type="arrow"/>
          </a:ln>
        </p:spPr>
        <p:style>
          <a:lnRef idx="1">
            <a:schemeClr val="dk1"/>
          </a:lnRef>
          <a:fillRef idx="0">
            <a:schemeClr val="dk1"/>
          </a:fillRef>
          <a:effectRef idx="0">
            <a:schemeClr val="dk1"/>
          </a:effectRef>
          <a:fontRef idx="minor">
            <a:schemeClr val="tx1"/>
          </a:fontRef>
        </p:style>
      </p:cxnSp>
      <p:cxnSp>
        <p:nvCxnSpPr>
          <p:cNvPr id="46" name="Прямая со стрелкой 45"/>
          <p:cNvCxnSpPr/>
          <p:nvPr/>
        </p:nvCxnSpPr>
        <p:spPr>
          <a:xfrm rot="5400000">
            <a:off x="5929322" y="6215082"/>
            <a:ext cx="571504" cy="142876"/>
          </a:xfrm>
          <a:prstGeom prst="straightConnector1">
            <a:avLst/>
          </a:prstGeom>
          <a:ln w="12700">
            <a:solidFill>
              <a:srgbClr val="FF0000"/>
            </a:solidFill>
            <a:tailEnd type="arrow"/>
          </a:ln>
        </p:spPr>
        <p:style>
          <a:lnRef idx="1">
            <a:schemeClr val="dk1"/>
          </a:lnRef>
          <a:fillRef idx="0">
            <a:schemeClr val="dk1"/>
          </a:fillRef>
          <a:effectRef idx="0">
            <a:schemeClr val="dk1"/>
          </a:effectRef>
          <a:fontRef idx="minor">
            <a:schemeClr val="tx1"/>
          </a:fontRef>
        </p:style>
      </p:cxn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824</Words>
  <Application>Microsoft Office PowerPoint</Application>
  <PresentationFormat>Экран (4:3)</PresentationFormat>
  <Paragraphs>108</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Calibri</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AGoltsev</dc:creator>
  <cp:lastModifiedBy>RePack by Diakov</cp:lastModifiedBy>
  <cp:revision>11</cp:revision>
  <dcterms:created xsi:type="dcterms:W3CDTF">2011-12-12T09:28:16Z</dcterms:created>
  <dcterms:modified xsi:type="dcterms:W3CDTF">2021-09-14T03:51:06Z</dcterms:modified>
</cp:coreProperties>
</file>